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DM Serif Display" charset="1" panose="00000000000000000000"/>
      <p:regular r:id="rId37"/>
    </p:embeddedFont>
    <p:embeddedFont>
      <p:font typeface="Lancelot" charset="1" panose="02000000000000000000"/>
      <p:regular r:id="rId38"/>
    </p:embeddedFont>
    <p:embeddedFont>
      <p:font typeface="The Seasons" charset="1" panose="00000000000000000000"/>
      <p:regular r:id="rId39"/>
    </p:embeddedFont>
    <p:embeddedFont>
      <p:font typeface="Consolas" charset="1" panose="020B0609020204030204"/>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5.png" Type="http://schemas.openxmlformats.org/officeDocument/2006/relationships/image"/><Relationship Id="rId4"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4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43.png" Type="http://schemas.openxmlformats.org/officeDocument/2006/relationships/image"/><Relationship Id="rId4" Target="https://public.tableau.com/app/profile/fauzan.harlyanto.putra/viz/NYCTaxiProfitabilityandActivityAnalysis/Dashboard1?publish=yes" TargetMode="External" Type="http://schemas.openxmlformats.org/officeDocument/2006/relationships/hyperlink"/></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999" r="0" b="-8999"/>
            </a:stretch>
          </a:blipFill>
        </p:spPr>
      </p:sp>
      <p:sp>
        <p:nvSpPr>
          <p:cNvPr name="Freeform 3" id="3"/>
          <p:cNvSpPr/>
          <p:nvPr/>
        </p:nvSpPr>
        <p:spPr>
          <a:xfrm flipH="false" flipV="false" rot="0">
            <a:off x="10672880" y="3549188"/>
            <a:ext cx="6586420" cy="2670494"/>
          </a:xfrm>
          <a:custGeom>
            <a:avLst/>
            <a:gdLst/>
            <a:ahLst/>
            <a:cxnLst/>
            <a:rect r="r" b="b" t="t" l="l"/>
            <a:pathLst>
              <a:path h="2670494" w="6586420">
                <a:moveTo>
                  <a:pt x="0" y="0"/>
                </a:moveTo>
                <a:lnTo>
                  <a:pt x="6586420" y="0"/>
                </a:lnTo>
                <a:lnTo>
                  <a:pt x="6586420" y="2670494"/>
                </a:lnTo>
                <a:lnTo>
                  <a:pt x="0" y="26704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73613" y="6207227"/>
            <a:ext cx="15385687" cy="3044379"/>
          </a:xfrm>
          <a:prstGeom prst="rect">
            <a:avLst/>
          </a:prstGeom>
        </p:spPr>
        <p:txBody>
          <a:bodyPr anchor="t" rtlCol="false" tIns="0" lIns="0" bIns="0" rIns="0">
            <a:spAutoFit/>
          </a:bodyPr>
          <a:lstStyle/>
          <a:p>
            <a:pPr algn="r">
              <a:lnSpc>
                <a:spcPts val="12271"/>
              </a:lnSpc>
            </a:pPr>
            <a:r>
              <a:rPr lang="en-US" sz="8765">
                <a:solidFill>
                  <a:srgbClr val="EFEFEF"/>
                </a:solidFill>
                <a:latin typeface="DM Serif Display"/>
                <a:ea typeface="DM Serif Display"/>
                <a:cs typeface="DM Serif Display"/>
                <a:sym typeface="DM Serif Display"/>
              </a:rPr>
              <a:t>NYC Taxi Profitability and Activity Analysis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grpSp>
        <p:nvGrpSpPr>
          <p:cNvPr name="Group 3" id="3"/>
          <p:cNvGrpSpPr/>
          <p:nvPr/>
        </p:nvGrpSpPr>
        <p:grpSpPr>
          <a:xfrm rot="-5400000">
            <a:off x="11689025" y="3688025"/>
            <a:ext cx="10287000" cy="2910950"/>
            <a:chOff x="0" y="0"/>
            <a:chExt cx="2709333" cy="766670"/>
          </a:xfrm>
        </p:grpSpPr>
        <p:sp>
          <p:nvSpPr>
            <p:cNvPr name="Freeform 4" id="4"/>
            <p:cNvSpPr/>
            <p:nvPr/>
          </p:nvSpPr>
          <p:spPr>
            <a:xfrm flipH="false" flipV="false" rot="0">
              <a:off x="0" y="0"/>
              <a:ext cx="2709333" cy="766670"/>
            </a:xfrm>
            <a:custGeom>
              <a:avLst/>
              <a:gdLst/>
              <a:ahLst/>
              <a:cxnLst/>
              <a:rect r="r" b="b" t="t" l="l"/>
              <a:pathLst>
                <a:path h="766670" w="2709333">
                  <a:moveTo>
                    <a:pt x="0" y="0"/>
                  </a:moveTo>
                  <a:lnTo>
                    <a:pt x="2709333" y="0"/>
                  </a:lnTo>
                  <a:lnTo>
                    <a:pt x="2709333" y="766670"/>
                  </a:lnTo>
                  <a:lnTo>
                    <a:pt x="0" y="766670"/>
                  </a:lnTo>
                  <a:close/>
                </a:path>
              </a:pathLst>
            </a:custGeom>
            <a:solidFill>
              <a:srgbClr val="493E2B"/>
            </a:solidFill>
          </p:spPr>
        </p:sp>
        <p:sp>
          <p:nvSpPr>
            <p:cNvPr name="TextBox 5" id="5"/>
            <p:cNvSpPr txBox="true"/>
            <p:nvPr/>
          </p:nvSpPr>
          <p:spPr>
            <a:xfrm>
              <a:off x="0" y="-38100"/>
              <a:ext cx="2709333" cy="80477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3245299" y="2917668"/>
            <a:ext cx="4192770" cy="6999646"/>
          </a:xfrm>
          <a:custGeom>
            <a:avLst/>
            <a:gdLst/>
            <a:ahLst/>
            <a:cxnLst/>
            <a:rect r="r" b="b" t="t" l="l"/>
            <a:pathLst>
              <a:path h="6999646" w="4192770">
                <a:moveTo>
                  <a:pt x="0" y="0"/>
                </a:moveTo>
                <a:lnTo>
                  <a:pt x="4192770" y="0"/>
                </a:lnTo>
                <a:lnTo>
                  <a:pt x="4192770" y="6999646"/>
                </a:lnTo>
                <a:lnTo>
                  <a:pt x="0" y="6999646"/>
                </a:lnTo>
                <a:lnTo>
                  <a:pt x="0" y="0"/>
                </a:lnTo>
                <a:close/>
              </a:path>
            </a:pathLst>
          </a:custGeom>
          <a:blipFill>
            <a:blip r:embed="rId3"/>
            <a:stretch>
              <a:fillRect l="0" t="0" r="0" b="0"/>
            </a:stretch>
          </a:blipFill>
        </p:spPr>
      </p:sp>
      <p:sp>
        <p:nvSpPr>
          <p:cNvPr name="Freeform 7" id="7"/>
          <p:cNvSpPr/>
          <p:nvPr/>
        </p:nvSpPr>
        <p:spPr>
          <a:xfrm flipH="false" flipV="false" rot="0">
            <a:off x="8501692" y="2917668"/>
            <a:ext cx="3789964" cy="6999646"/>
          </a:xfrm>
          <a:custGeom>
            <a:avLst/>
            <a:gdLst/>
            <a:ahLst/>
            <a:cxnLst/>
            <a:rect r="r" b="b" t="t" l="l"/>
            <a:pathLst>
              <a:path h="6999646" w="3789964">
                <a:moveTo>
                  <a:pt x="0" y="0"/>
                </a:moveTo>
                <a:lnTo>
                  <a:pt x="3789964" y="0"/>
                </a:lnTo>
                <a:lnTo>
                  <a:pt x="3789964" y="6999646"/>
                </a:lnTo>
                <a:lnTo>
                  <a:pt x="0" y="6999646"/>
                </a:lnTo>
                <a:lnTo>
                  <a:pt x="0" y="0"/>
                </a:lnTo>
                <a:close/>
              </a:path>
            </a:pathLst>
          </a:custGeom>
          <a:blipFill>
            <a:blip r:embed="rId4"/>
            <a:stretch>
              <a:fillRect l="0" t="0" r="0" b="0"/>
            </a:stretch>
          </a:blipFill>
        </p:spPr>
      </p:sp>
      <p:sp>
        <p:nvSpPr>
          <p:cNvPr name="TextBox 8" id="8"/>
          <p:cNvSpPr txBox="true"/>
          <p:nvPr/>
        </p:nvSpPr>
        <p:spPr>
          <a:xfrm rot="0">
            <a:off x="3416339" y="1797"/>
            <a:ext cx="10170706"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Data Cleaning</a:t>
            </a:r>
          </a:p>
        </p:txBody>
      </p:sp>
      <p:sp>
        <p:nvSpPr>
          <p:cNvPr name="TextBox 9" id="9"/>
          <p:cNvSpPr txBox="true"/>
          <p:nvPr/>
        </p:nvSpPr>
        <p:spPr>
          <a:xfrm rot="0">
            <a:off x="3406585" y="1636503"/>
            <a:ext cx="3870198" cy="1082921"/>
          </a:xfrm>
          <a:prstGeom prst="rect">
            <a:avLst/>
          </a:prstGeom>
        </p:spPr>
        <p:txBody>
          <a:bodyPr anchor="t" rtlCol="false" tIns="0" lIns="0" bIns="0" rIns="0">
            <a:spAutoFit/>
          </a:bodyPr>
          <a:lstStyle/>
          <a:p>
            <a:pPr algn="l" marL="672133" indent="-336066" lvl="1">
              <a:lnSpc>
                <a:spcPts val="4358"/>
              </a:lnSpc>
              <a:buFont typeface="Arial"/>
              <a:buChar char="•"/>
            </a:pPr>
            <a:r>
              <a:rPr lang="en-US" sz="3113">
                <a:solidFill>
                  <a:srgbClr val="000000"/>
                </a:solidFill>
                <a:latin typeface="DM Serif Display"/>
                <a:ea typeface="DM Serif Display"/>
                <a:cs typeface="DM Serif Display"/>
                <a:sym typeface="DM Serif Display"/>
              </a:rPr>
              <a:t>Before Data Cleaning</a:t>
            </a:r>
          </a:p>
        </p:txBody>
      </p:sp>
      <p:sp>
        <p:nvSpPr>
          <p:cNvPr name="TextBox 10" id="10"/>
          <p:cNvSpPr txBox="true"/>
          <p:nvPr/>
        </p:nvSpPr>
        <p:spPr>
          <a:xfrm rot="0">
            <a:off x="8695564" y="1636503"/>
            <a:ext cx="2770174" cy="1082921"/>
          </a:xfrm>
          <a:prstGeom prst="rect">
            <a:avLst/>
          </a:prstGeom>
        </p:spPr>
        <p:txBody>
          <a:bodyPr anchor="t" rtlCol="false" tIns="0" lIns="0" bIns="0" rIns="0">
            <a:spAutoFit/>
          </a:bodyPr>
          <a:lstStyle/>
          <a:p>
            <a:pPr algn="l" marL="672133" indent="-336066" lvl="1">
              <a:lnSpc>
                <a:spcPts val="4358"/>
              </a:lnSpc>
              <a:buFont typeface="Arial"/>
              <a:buChar char="•"/>
            </a:pPr>
            <a:r>
              <a:rPr lang="en-US" sz="3113">
                <a:solidFill>
                  <a:srgbClr val="000000"/>
                </a:solidFill>
                <a:latin typeface="DM Serif Display"/>
                <a:ea typeface="DM Serif Display"/>
                <a:cs typeface="DM Serif Display"/>
                <a:sym typeface="DM Serif Display"/>
              </a:rPr>
              <a:t>After Data Cleaning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grpSp>
        <p:nvGrpSpPr>
          <p:cNvPr name="Group 3" id="3"/>
          <p:cNvGrpSpPr/>
          <p:nvPr/>
        </p:nvGrpSpPr>
        <p:grpSpPr>
          <a:xfrm rot="-5400000">
            <a:off x="11689025" y="3688025"/>
            <a:ext cx="10287000" cy="2910950"/>
            <a:chOff x="0" y="0"/>
            <a:chExt cx="2709333" cy="766670"/>
          </a:xfrm>
        </p:grpSpPr>
        <p:sp>
          <p:nvSpPr>
            <p:cNvPr name="Freeform 4" id="4"/>
            <p:cNvSpPr/>
            <p:nvPr/>
          </p:nvSpPr>
          <p:spPr>
            <a:xfrm flipH="false" flipV="false" rot="0">
              <a:off x="0" y="0"/>
              <a:ext cx="2709333" cy="766670"/>
            </a:xfrm>
            <a:custGeom>
              <a:avLst/>
              <a:gdLst/>
              <a:ahLst/>
              <a:cxnLst/>
              <a:rect r="r" b="b" t="t" l="l"/>
              <a:pathLst>
                <a:path h="766670" w="2709333">
                  <a:moveTo>
                    <a:pt x="0" y="0"/>
                  </a:moveTo>
                  <a:lnTo>
                    <a:pt x="2709333" y="0"/>
                  </a:lnTo>
                  <a:lnTo>
                    <a:pt x="2709333" y="766670"/>
                  </a:lnTo>
                  <a:lnTo>
                    <a:pt x="0" y="766670"/>
                  </a:lnTo>
                  <a:close/>
                </a:path>
              </a:pathLst>
            </a:custGeom>
            <a:solidFill>
              <a:srgbClr val="493E2B"/>
            </a:solidFill>
          </p:spPr>
        </p:sp>
        <p:sp>
          <p:nvSpPr>
            <p:cNvPr name="TextBox 5" id="5"/>
            <p:cNvSpPr txBox="true"/>
            <p:nvPr/>
          </p:nvSpPr>
          <p:spPr>
            <a:xfrm>
              <a:off x="0" y="-38100"/>
              <a:ext cx="2709333" cy="80477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73341" y="4280937"/>
            <a:ext cx="9901546" cy="4296897"/>
          </a:xfrm>
          <a:custGeom>
            <a:avLst/>
            <a:gdLst/>
            <a:ahLst/>
            <a:cxnLst/>
            <a:rect r="r" b="b" t="t" l="l"/>
            <a:pathLst>
              <a:path h="4296897" w="9901546">
                <a:moveTo>
                  <a:pt x="0" y="0"/>
                </a:moveTo>
                <a:lnTo>
                  <a:pt x="9901546" y="0"/>
                </a:lnTo>
                <a:lnTo>
                  <a:pt x="9901546" y="4296897"/>
                </a:lnTo>
                <a:lnTo>
                  <a:pt x="0" y="4296897"/>
                </a:lnTo>
                <a:lnTo>
                  <a:pt x="0" y="0"/>
                </a:lnTo>
                <a:close/>
              </a:path>
            </a:pathLst>
          </a:custGeom>
          <a:blipFill>
            <a:blip r:embed="rId3"/>
            <a:stretch>
              <a:fillRect l="0" t="0" r="0" b="0"/>
            </a:stretch>
          </a:blipFill>
        </p:spPr>
      </p:sp>
      <p:sp>
        <p:nvSpPr>
          <p:cNvPr name="TextBox 7" id="7"/>
          <p:cNvSpPr txBox="true"/>
          <p:nvPr/>
        </p:nvSpPr>
        <p:spPr>
          <a:xfrm rot="0">
            <a:off x="3416339" y="1797"/>
            <a:ext cx="10170706"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Data Cleaning</a:t>
            </a:r>
          </a:p>
        </p:txBody>
      </p:sp>
      <p:sp>
        <p:nvSpPr>
          <p:cNvPr name="TextBox 8" id="8"/>
          <p:cNvSpPr txBox="true"/>
          <p:nvPr/>
        </p:nvSpPr>
        <p:spPr>
          <a:xfrm rot="0">
            <a:off x="1296593" y="3476034"/>
            <a:ext cx="5227521" cy="530498"/>
          </a:xfrm>
          <a:prstGeom prst="rect">
            <a:avLst/>
          </a:prstGeom>
        </p:spPr>
        <p:txBody>
          <a:bodyPr anchor="t" rtlCol="false" tIns="0" lIns="0" bIns="0" rIns="0">
            <a:spAutoFit/>
          </a:bodyPr>
          <a:lstStyle/>
          <a:p>
            <a:pPr algn="l" marL="672133" indent="-336066" lvl="1">
              <a:lnSpc>
                <a:spcPts val="4358"/>
              </a:lnSpc>
              <a:buFont typeface="Arial"/>
              <a:buChar char="•"/>
            </a:pPr>
            <a:r>
              <a:rPr lang="en-US" sz="3113">
                <a:solidFill>
                  <a:srgbClr val="000000"/>
                </a:solidFill>
                <a:latin typeface="DM Serif Display"/>
                <a:ea typeface="DM Serif Display"/>
                <a:cs typeface="DM Serif Display"/>
                <a:sym typeface="DM Serif Display"/>
              </a:rPr>
              <a:t>Standardizing columns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grpSp>
        <p:nvGrpSpPr>
          <p:cNvPr name="Group 3" id="3"/>
          <p:cNvGrpSpPr/>
          <p:nvPr/>
        </p:nvGrpSpPr>
        <p:grpSpPr>
          <a:xfrm rot="-5400000">
            <a:off x="11689025" y="3688025"/>
            <a:ext cx="10287000" cy="2910950"/>
            <a:chOff x="0" y="0"/>
            <a:chExt cx="2709333" cy="766670"/>
          </a:xfrm>
        </p:grpSpPr>
        <p:sp>
          <p:nvSpPr>
            <p:cNvPr name="Freeform 4" id="4"/>
            <p:cNvSpPr/>
            <p:nvPr/>
          </p:nvSpPr>
          <p:spPr>
            <a:xfrm flipH="false" flipV="false" rot="0">
              <a:off x="0" y="0"/>
              <a:ext cx="2709333" cy="766670"/>
            </a:xfrm>
            <a:custGeom>
              <a:avLst/>
              <a:gdLst/>
              <a:ahLst/>
              <a:cxnLst/>
              <a:rect r="r" b="b" t="t" l="l"/>
              <a:pathLst>
                <a:path h="766670" w="2709333">
                  <a:moveTo>
                    <a:pt x="0" y="0"/>
                  </a:moveTo>
                  <a:lnTo>
                    <a:pt x="2709333" y="0"/>
                  </a:lnTo>
                  <a:lnTo>
                    <a:pt x="2709333" y="766670"/>
                  </a:lnTo>
                  <a:lnTo>
                    <a:pt x="0" y="766670"/>
                  </a:lnTo>
                  <a:close/>
                </a:path>
              </a:pathLst>
            </a:custGeom>
            <a:solidFill>
              <a:srgbClr val="493E2B"/>
            </a:solidFill>
          </p:spPr>
        </p:sp>
        <p:sp>
          <p:nvSpPr>
            <p:cNvPr name="TextBox 5" id="5"/>
            <p:cNvSpPr txBox="true"/>
            <p:nvPr/>
          </p:nvSpPr>
          <p:spPr>
            <a:xfrm>
              <a:off x="0" y="-38100"/>
              <a:ext cx="2709333" cy="80477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28700" y="2955538"/>
            <a:ext cx="9556351" cy="1839872"/>
          </a:xfrm>
          <a:custGeom>
            <a:avLst/>
            <a:gdLst/>
            <a:ahLst/>
            <a:cxnLst/>
            <a:rect r="r" b="b" t="t" l="l"/>
            <a:pathLst>
              <a:path h="1839872" w="9556351">
                <a:moveTo>
                  <a:pt x="0" y="0"/>
                </a:moveTo>
                <a:lnTo>
                  <a:pt x="9556351" y="0"/>
                </a:lnTo>
                <a:lnTo>
                  <a:pt x="9556351" y="1839872"/>
                </a:lnTo>
                <a:lnTo>
                  <a:pt x="0" y="1839872"/>
                </a:lnTo>
                <a:lnTo>
                  <a:pt x="0" y="0"/>
                </a:lnTo>
                <a:close/>
              </a:path>
            </a:pathLst>
          </a:custGeom>
          <a:blipFill>
            <a:blip r:embed="rId3"/>
            <a:stretch>
              <a:fillRect l="0" t="0" r="0" b="0"/>
            </a:stretch>
          </a:blipFill>
        </p:spPr>
      </p:sp>
      <p:sp>
        <p:nvSpPr>
          <p:cNvPr name="Freeform 7" id="7"/>
          <p:cNvSpPr/>
          <p:nvPr/>
        </p:nvSpPr>
        <p:spPr>
          <a:xfrm flipH="false" flipV="false" rot="0">
            <a:off x="1028700" y="5689636"/>
            <a:ext cx="10603286" cy="3729799"/>
          </a:xfrm>
          <a:custGeom>
            <a:avLst/>
            <a:gdLst/>
            <a:ahLst/>
            <a:cxnLst/>
            <a:rect r="r" b="b" t="t" l="l"/>
            <a:pathLst>
              <a:path h="3729799" w="10603286">
                <a:moveTo>
                  <a:pt x="0" y="0"/>
                </a:moveTo>
                <a:lnTo>
                  <a:pt x="10603286" y="0"/>
                </a:lnTo>
                <a:lnTo>
                  <a:pt x="10603286" y="3729799"/>
                </a:lnTo>
                <a:lnTo>
                  <a:pt x="0" y="3729799"/>
                </a:lnTo>
                <a:lnTo>
                  <a:pt x="0" y="0"/>
                </a:lnTo>
                <a:close/>
              </a:path>
            </a:pathLst>
          </a:custGeom>
          <a:blipFill>
            <a:blip r:embed="rId4"/>
            <a:stretch>
              <a:fillRect l="0" t="0" r="0" b="0"/>
            </a:stretch>
          </a:blipFill>
        </p:spPr>
      </p:sp>
      <p:sp>
        <p:nvSpPr>
          <p:cNvPr name="TextBox 8" id="8"/>
          <p:cNvSpPr txBox="true"/>
          <p:nvPr/>
        </p:nvSpPr>
        <p:spPr>
          <a:xfrm rot="0">
            <a:off x="3416339" y="1797"/>
            <a:ext cx="10170706"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Data Enriching</a:t>
            </a:r>
          </a:p>
        </p:txBody>
      </p:sp>
      <p:sp>
        <p:nvSpPr>
          <p:cNvPr name="TextBox 9" id="9"/>
          <p:cNvSpPr txBox="true"/>
          <p:nvPr/>
        </p:nvSpPr>
        <p:spPr>
          <a:xfrm rot="0">
            <a:off x="1028700" y="2190149"/>
            <a:ext cx="8115300" cy="530498"/>
          </a:xfrm>
          <a:prstGeom prst="rect">
            <a:avLst/>
          </a:prstGeom>
        </p:spPr>
        <p:txBody>
          <a:bodyPr anchor="t" rtlCol="false" tIns="0" lIns="0" bIns="0" rIns="0">
            <a:spAutoFit/>
          </a:bodyPr>
          <a:lstStyle/>
          <a:p>
            <a:pPr algn="l" marL="672133" indent="-336066" lvl="1">
              <a:lnSpc>
                <a:spcPts val="4358"/>
              </a:lnSpc>
              <a:buFont typeface="Arial"/>
              <a:buChar char="•"/>
            </a:pPr>
            <a:r>
              <a:rPr lang="en-US" sz="3113">
                <a:solidFill>
                  <a:srgbClr val="000000"/>
                </a:solidFill>
                <a:latin typeface="DM Serif Display"/>
                <a:ea typeface="DM Serif Display"/>
                <a:cs typeface="DM Serif Display"/>
                <a:sym typeface="DM Serif Display"/>
              </a:rPr>
              <a:t>Obtaining taxi_zone_lookup dataset</a:t>
            </a:r>
          </a:p>
        </p:txBody>
      </p:sp>
      <p:sp>
        <p:nvSpPr>
          <p:cNvPr name="TextBox 10" id="10"/>
          <p:cNvSpPr txBox="true"/>
          <p:nvPr/>
        </p:nvSpPr>
        <p:spPr>
          <a:xfrm rot="0">
            <a:off x="1028700" y="4976385"/>
            <a:ext cx="8115300" cy="530498"/>
          </a:xfrm>
          <a:prstGeom prst="rect">
            <a:avLst/>
          </a:prstGeom>
        </p:spPr>
        <p:txBody>
          <a:bodyPr anchor="t" rtlCol="false" tIns="0" lIns="0" bIns="0" rIns="0">
            <a:spAutoFit/>
          </a:bodyPr>
          <a:lstStyle/>
          <a:p>
            <a:pPr algn="l" marL="672133" indent="-336066" lvl="1">
              <a:lnSpc>
                <a:spcPts val="4358"/>
              </a:lnSpc>
              <a:buFont typeface="Arial"/>
              <a:buChar char="•"/>
            </a:pPr>
            <a:r>
              <a:rPr lang="en-US" sz="3113">
                <a:solidFill>
                  <a:srgbClr val="000000"/>
                </a:solidFill>
                <a:latin typeface="DM Serif Display"/>
                <a:ea typeface="DM Serif Display"/>
                <a:cs typeface="DM Serif Display"/>
                <a:sym typeface="DM Serif Display"/>
              </a:rPr>
              <a:t>Combining on LocationID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grpSp>
        <p:nvGrpSpPr>
          <p:cNvPr name="Group 3" id="3"/>
          <p:cNvGrpSpPr/>
          <p:nvPr/>
        </p:nvGrpSpPr>
        <p:grpSpPr>
          <a:xfrm rot="-5400000">
            <a:off x="11689025" y="3688025"/>
            <a:ext cx="10287000" cy="2910950"/>
            <a:chOff x="0" y="0"/>
            <a:chExt cx="2709333" cy="766670"/>
          </a:xfrm>
        </p:grpSpPr>
        <p:sp>
          <p:nvSpPr>
            <p:cNvPr name="Freeform 4" id="4"/>
            <p:cNvSpPr/>
            <p:nvPr/>
          </p:nvSpPr>
          <p:spPr>
            <a:xfrm flipH="false" flipV="false" rot="0">
              <a:off x="0" y="0"/>
              <a:ext cx="2709333" cy="766670"/>
            </a:xfrm>
            <a:custGeom>
              <a:avLst/>
              <a:gdLst/>
              <a:ahLst/>
              <a:cxnLst/>
              <a:rect r="r" b="b" t="t" l="l"/>
              <a:pathLst>
                <a:path h="766670" w="2709333">
                  <a:moveTo>
                    <a:pt x="0" y="0"/>
                  </a:moveTo>
                  <a:lnTo>
                    <a:pt x="2709333" y="0"/>
                  </a:lnTo>
                  <a:lnTo>
                    <a:pt x="2709333" y="766670"/>
                  </a:lnTo>
                  <a:lnTo>
                    <a:pt x="0" y="766670"/>
                  </a:lnTo>
                  <a:close/>
                </a:path>
              </a:pathLst>
            </a:custGeom>
            <a:solidFill>
              <a:srgbClr val="493E2B"/>
            </a:solidFill>
          </p:spPr>
        </p:sp>
        <p:sp>
          <p:nvSpPr>
            <p:cNvPr name="TextBox 5" id="5"/>
            <p:cNvSpPr txBox="true"/>
            <p:nvPr/>
          </p:nvSpPr>
          <p:spPr>
            <a:xfrm>
              <a:off x="0" y="-38100"/>
              <a:ext cx="2709333" cy="80477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692925" y="4100543"/>
            <a:ext cx="7551549" cy="5157757"/>
          </a:xfrm>
          <a:custGeom>
            <a:avLst/>
            <a:gdLst/>
            <a:ahLst/>
            <a:cxnLst/>
            <a:rect r="r" b="b" t="t" l="l"/>
            <a:pathLst>
              <a:path h="5157757" w="7551549">
                <a:moveTo>
                  <a:pt x="0" y="0"/>
                </a:moveTo>
                <a:lnTo>
                  <a:pt x="7551549" y="0"/>
                </a:lnTo>
                <a:lnTo>
                  <a:pt x="7551549" y="5157757"/>
                </a:lnTo>
                <a:lnTo>
                  <a:pt x="0" y="5157757"/>
                </a:lnTo>
                <a:lnTo>
                  <a:pt x="0" y="0"/>
                </a:lnTo>
                <a:close/>
              </a:path>
            </a:pathLst>
          </a:custGeom>
          <a:blipFill>
            <a:blip r:embed="rId3"/>
            <a:stretch>
              <a:fillRect l="0" t="0" r="0" b="0"/>
            </a:stretch>
          </a:blipFill>
        </p:spPr>
      </p:sp>
      <p:sp>
        <p:nvSpPr>
          <p:cNvPr name="Freeform 7" id="7"/>
          <p:cNvSpPr/>
          <p:nvPr/>
        </p:nvSpPr>
        <p:spPr>
          <a:xfrm flipH="false" flipV="false" rot="0">
            <a:off x="8876107" y="4100543"/>
            <a:ext cx="6768626" cy="1360024"/>
          </a:xfrm>
          <a:custGeom>
            <a:avLst/>
            <a:gdLst/>
            <a:ahLst/>
            <a:cxnLst/>
            <a:rect r="r" b="b" t="t" l="l"/>
            <a:pathLst>
              <a:path h="1360024" w="6768626">
                <a:moveTo>
                  <a:pt x="0" y="0"/>
                </a:moveTo>
                <a:lnTo>
                  <a:pt x="6768626" y="0"/>
                </a:lnTo>
                <a:lnTo>
                  <a:pt x="6768626" y="1360024"/>
                </a:lnTo>
                <a:lnTo>
                  <a:pt x="0" y="1360024"/>
                </a:lnTo>
                <a:lnTo>
                  <a:pt x="0" y="0"/>
                </a:lnTo>
                <a:close/>
              </a:path>
            </a:pathLst>
          </a:custGeom>
          <a:blipFill>
            <a:blip r:embed="rId4"/>
            <a:stretch>
              <a:fillRect l="-8443" t="0" r="0" b="0"/>
            </a:stretch>
          </a:blipFill>
        </p:spPr>
      </p:sp>
      <p:sp>
        <p:nvSpPr>
          <p:cNvPr name="TextBox 8" id="8"/>
          <p:cNvSpPr txBox="true"/>
          <p:nvPr/>
        </p:nvSpPr>
        <p:spPr>
          <a:xfrm rot="0">
            <a:off x="3416339" y="1797"/>
            <a:ext cx="10170706"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Data Enriching</a:t>
            </a:r>
          </a:p>
        </p:txBody>
      </p:sp>
      <p:sp>
        <p:nvSpPr>
          <p:cNvPr name="TextBox 9" id="9"/>
          <p:cNvSpPr txBox="true"/>
          <p:nvPr/>
        </p:nvSpPr>
        <p:spPr>
          <a:xfrm rot="0">
            <a:off x="692925" y="2010675"/>
            <a:ext cx="7808767" cy="1635344"/>
          </a:xfrm>
          <a:prstGeom prst="rect">
            <a:avLst/>
          </a:prstGeom>
        </p:spPr>
        <p:txBody>
          <a:bodyPr anchor="t" rtlCol="false" tIns="0" lIns="0" bIns="0" rIns="0">
            <a:spAutoFit/>
          </a:bodyPr>
          <a:lstStyle/>
          <a:p>
            <a:pPr algn="l" marL="672133" indent="-336066" lvl="1">
              <a:lnSpc>
                <a:spcPts val="4358"/>
              </a:lnSpc>
              <a:buFont typeface="Arial"/>
              <a:buChar char="•"/>
            </a:pPr>
            <a:r>
              <a:rPr lang="en-US" sz="3113">
                <a:solidFill>
                  <a:srgbClr val="000000"/>
                </a:solidFill>
                <a:latin typeface="DM Serif Display"/>
                <a:ea typeface="DM Serif Display"/>
                <a:cs typeface="DM Serif Display"/>
                <a:sym typeface="DM Serif Display"/>
              </a:rPr>
              <a:t>Filtering the ratecode column and mapping the numerical value to be categorical as seen on dictionary</a:t>
            </a:r>
          </a:p>
        </p:txBody>
      </p:sp>
      <p:sp>
        <p:nvSpPr>
          <p:cNvPr name="TextBox 10" id="10"/>
          <p:cNvSpPr txBox="true"/>
          <p:nvPr/>
        </p:nvSpPr>
        <p:spPr>
          <a:xfrm rot="0">
            <a:off x="9417261" y="2286887"/>
            <a:ext cx="5290574" cy="1082921"/>
          </a:xfrm>
          <a:prstGeom prst="rect">
            <a:avLst/>
          </a:prstGeom>
        </p:spPr>
        <p:txBody>
          <a:bodyPr anchor="t" rtlCol="false" tIns="0" lIns="0" bIns="0" rIns="0">
            <a:spAutoFit/>
          </a:bodyPr>
          <a:lstStyle/>
          <a:p>
            <a:pPr algn="l" marL="672133" indent="-336066" lvl="1">
              <a:lnSpc>
                <a:spcPts val="4358"/>
              </a:lnSpc>
              <a:buFont typeface="Arial"/>
              <a:buChar char="•"/>
            </a:pPr>
            <a:r>
              <a:rPr lang="en-US" sz="3113">
                <a:solidFill>
                  <a:srgbClr val="000000"/>
                </a:solidFill>
                <a:latin typeface="DM Serif Display"/>
                <a:ea typeface="DM Serif Display"/>
                <a:cs typeface="DM Serif Display"/>
                <a:sym typeface="DM Serif Display"/>
              </a:rPr>
              <a:t>Producing the data to be used in Tableau</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grpSp>
        <p:nvGrpSpPr>
          <p:cNvPr name="Group 3" id="3"/>
          <p:cNvGrpSpPr/>
          <p:nvPr/>
        </p:nvGrpSpPr>
        <p:grpSpPr>
          <a:xfrm rot="-5400000">
            <a:off x="-3688025" y="3688025"/>
            <a:ext cx="10287000" cy="2910950"/>
            <a:chOff x="0" y="0"/>
            <a:chExt cx="2709333" cy="766670"/>
          </a:xfrm>
        </p:grpSpPr>
        <p:sp>
          <p:nvSpPr>
            <p:cNvPr name="Freeform 4" id="4"/>
            <p:cNvSpPr/>
            <p:nvPr/>
          </p:nvSpPr>
          <p:spPr>
            <a:xfrm flipH="false" flipV="false" rot="0">
              <a:off x="0" y="0"/>
              <a:ext cx="2709333" cy="766670"/>
            </a:xfrm>
            <a:custGeom>
              <a:avLst/>
              <a:gdLst/>
              <a:ahLst/>
              <a:cxnLst/>
              <a:rect r="r" b="b" t="t" l="l"/>
              <a:pathLst>
                <a:path h="766670" w="2709333">
                  <a:moveTo>
                    <a:pt x="0" y="0"/>
                  </a:moveTo>
                  <a:lnTo>
                    <a:pt x="2709333" y="0"/>
                  </a:lnTo>
                  <a:lnTo>
                    <a:pt x="2709333" y="766670"/>
                  </a:lnTo>
                  <a:lnTo>
                    <a:pt x="0" y="766670"/>
                  </a:lnTo>
                  <a:close/>
                </a:path>
              </a:pathLst>
            </a:custGeom>
            <a:solidFill>
              <a:srgbClr val="493E2B"/>
            </a:solidFill>
          </p:spPr>
        </p:sp>
        <p:sp>
          <p:nvSpPr>
            <p:cNvPr name="TextBox 5" id="5"/>
            <p:cNvSpPr txBox="true"/>
            <p:nvPr/>
          </p:nvSpPr>
          <p:spPr>
            <a:xfrm>
              <a:off x="0" y="-38100"/>
              <a:ext cx="2709333" cy="80477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3416339" y="4413974"/>
            <a:ext cx="14348350" cy="5180025"/>
          </a:xfrm>
          <a:custGeom>
            <a:avLst/>
            <a:gdLst/>
            <a:ahLst/>
            <a:cxnLst/>
            <a:rect r="r" b="b" t="t" l="l"/>
            <a:pathLst>
              <a:path h="5180025" w="14348350">
                <a:moveTo>
                  <a:pt x="0" y="0"/>
                </a:moveTo>
                <a:lnTo>
                  <a:pt x="14348350" y="0"/>
                </a:lnTo>
                <a:lnTo>
                  <a:pt x="14348350" y="5180025"/>
                </a:lnTo>
                <a:lnTo>
                  <a:pt x="0" y="5180025"/>
                </a:lnTo>
                <a:lnTo>
                  <a:pt x="0" y="0"/>
                </a:lnTo>
                <a:close/>
              </a:path>
            </a:pathLst>
          </a:custGeom>
          <a:blipFill>
            <a:blip r:embed="rId3"/>
            <a:stretch>
              <a:fillRect l="0" t="0" r="0" b="0"/>
            </a:stretch>
          </a:blipFill>
        </p:spPr>
      </p:sp>
      <p:sp>
        <p:nvSpPr>
          <p:cNvPr name="Freeform 7" id="7"/>
          <p:cNvSpPr/>
          <p:nvPr/>
        </p:nvSpPr>
        <p:spPr>
          <a:xfrm flipH="false" flipV="false" rot="0">
            <a:off x="3416339" y="3148073"/>
            <a:ext cx="11403001" cy="1265901"/>
          </a:xfrm>
          <a:custGeom>
            <a:avLst/>
            <a:gdLst/>
            <a:ahLst/>
            <a:cxnLst/>
            <a:rect r="r" b="b" t="t" l="l"/>
            <a:pathLst>
              <a:path h="1265901" w="11403001">
                <a:moveTo>
                  <a:pt x="0" y="0"/>
                </a:moveTo>
                <a:lnTo>
                  <a:pt x="11403000" y="0"/>
                </a:lnTo>
                <a:lnTo>
                  <a:pt x="11403000" y="1265901"/>
                </a:lnTo>
                <a:lnTo>
                  <a:pt x="0" y="1265901"/>
                </a:lnTo>
                <a:lnTo>
                  <a:pt x="0" y="0"/>
                </a:lnTo>
                <a:close/>
              </a:path>
            </a:pathLst>
          </a:custGeom>
          <a:blipFill>
            <a:blip r:embed="rId4"/>
            <a:stretch>
              <a:fillRect l="0" t="0" r="0" b="0"/>
            </a:stretch>
          </a:blipFill>
        </p:spPr>
      </p:sp>
      <p:sp>
        <p:nvSpPr>
          <p:cNvPr name="TextBox 8" id="8"/>
          <p:cNvSpPr txBox="true"/>
          <p:nvPr/>
        </p:nvSpPr>
        <p:spPr>
          <a:xfrm rot="0">
            <a:off x="3416339" y="1797"/>
            <a:ext cx="10170706"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Statistical Analysis</a:t>
            </a:r>
          </a:p>
        </p:txBody>
      </p:sp>
      <p:sp>
        <p:nvSpPr>
          <p:cNvPr name="TextBox 9" id="9"/>
          <p:cNvSpPr txBox="true"/>
          <p:nvPr/>
        </p:nvSpPr>
        <p:spPr>
          <a:xfrm rot="0">
            <a:off x="3416339" y="1664012"/>
            <a:ext cx="7808767" cy="530498"/>
          </a:xfrm>
          <a:prstGeom prst="rect">
            <a:avLst/>
          </a:prstGeom>
        </p:spPr>
        <p:txBody>
          <a:bodyPr anchor="t" rtlCol="false" tIns="0" lIns="0" bIns="0" rIns="0">
            <a:spAutoFit/>
          </a:bodyPr>
          <a:lstStyle/>
          <a:p>
            <a:pPr algn="l" marL="672133" indent="-336066" lvl="1">
              <a:lnSpc>
                <a:spcPts val="4358"/>
              </a:lnSpc>
              <a:buFont typeface="Arial"/>
              <a:buChar char="•"/>
            </a:pPr>
            <a:r>
              <a:rPr lang="en-US" sz="3113">
                <a:solidFill>
                  <a:srgbClr val="000000"/>
                </a:solidFill>
                <a:latin typeface="DM Serif Display"/>
                <a:ea typeface="DM Serif Display"/>
                <a:cs typeface="DM Serif Display"/>
                <a:sym typeface="DM Serif Display"/>
              </a:rPr>
              <a:t>Inferential Analysis</a:t>
            </a:r>
          </a:p>
        </p:txBody>
      </p:sp>
      <p:sp>
        <p:nvSpPr>
          <p:cNvPr name="TextBox 10" id="10"/>
          <p:cNvSpPr txBox="true"/>
          <p:nvPr/>
        </p:nvSpPr>
        <p:spPr>
          <a:xfrm rot="0">
            <a:off x="3636394" y="2356435"/>
            <a:ext cx="9730596" cy="590613"/>
          </a:xfrm>
          <a:prstGeom prst="rect">
            <a:avLst/>
          </a:prstGeom>
        </p:spPr>
        <p:txBody>
          <a:bodyPr anchor="t" rtlCol="false" tIns="0" lIns="0" bIns="0" rIns="0">
            <a:spAutoFit/>
          </a:bodyPr>
          <a:lstStyle/>
          <a:p>
            <a:pPr algn="l">
              <a:lnSpc>
                <a:spcPts val="4824"/>
              </a:lnSpc>
            </a:pPr>
            <a:r>
              <a:rPr lang="en-US" sz="3445">
                <a:solidFill>
                  <a:srgbClr val="000000"/>
                </a:solidFill>
                <a:latin typeface="DM Serif Display"/>
                <a:ea typeface="DM Serif Display"/>
                <a:cs typeface="DM Serif Display"/>
                <a:sym typeface="DM Serif Display"/>
              </a:rPr>
              <a:t>Does Store and Forward Flag affects the revenue?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grpSp>
        <p:nvGrpSpPr>
          <p:cNvPr name="Group 3" id="3"/>
          <p:cNvGrpSpPr/>
          <p:nvPr/>
        </p:nvGrpSpPr>
        <p:grpSpPr>
          <a:xfrm rot="-5400000">
            <a:off x="-3688025" y="3688025"/>
            <a:ext cx="10287000" cy="2910950"/>
            <a:chOff x="0" y="0"/>
            <a:chExt cx="2709333" cy="766670"/>
          </a:xfrm>
        </p:grpSpPr>
        <p:sp>
          <p:nvSpPr>
            <p:cNvPr name="Freeform 4" id="4"/>
            <p:cNvSpPr/>
            <p:nvPr/>
          </p:nvSpPr>
          <p:spPr>
            <a:xfrm flipH="false" flipV="false" rot="0">
              <a:off x="0" y="0"/>
              <a:ext cx="2709333" cy="766670"/>
            </a:xfrm>
            <a:custGeom>
              <a:avLst/>
              <a:gdLst/>
              <a:ahLst/>
              <a:cxnLst/>
              <a:rect r="r" b="b" t="t" l="l"/>
              <a:pathLst>
                <a:path h="766670" w="2709333">
                  <a:moveTo>
                    <a:pt x="0" y="0"/>
                  </a:moveTo>
                  <a:lnTo>
                    <a:pt x="2709333" y="0"/>
                  </a:lnTo>
                  <a:lnTo>
                    <a:pt x="2709333" y="766670"/>
                  </a:lnTo>
                  <a:lnTo>
                    <a:pt x="0" y="766670"/>
                  </a:lnTo>
                  <a:close/>
                </a:path>
              </a:pathLst>
            </a:custGeom>
            <a:solidFill>
              <a:srgbClr val="493E2B"/>
            </a:solidFill>
          </p:spPr>
        </p:sp>
        <p:sp>
          <p:nvSpPr>
            <p:cNvPr name="TextBox 5" id="5"/>
            <p:cNvSpPr txBox="true"/>
            <p:nvPr/>
          </p:nvSpPr>
          <p:spPr>
            <a:xfrm>
              <a:off x="0" y="-38100"/>
              <a:ext cx="2709333" cy="80477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3645422" y="2394492"/>
            <a:ext cx="10747122" cy="4224498"/>
          </a:xfrm>
          <a:custGeom>
            <a:avLst/>
            <a:gdLst/>
            <a:ahLst/>
            <a:cxnLst/>
            <a:rect r="r" b="b" t="t" l="l"/>
            <a:pathLst>
              <a:path h="4224498" w="10747122">
                <a:moveTo>
                  <a:pt x="0" y="0"/>
                </a:moveTo>
                <a:lnTo>
                  <a:pt x="10747122" y="0"/>
                </a:lnTo>
                <a:lnTo>
                  <a:pt x="10747122" y="4224498"/>
                </a:lnTo>
                <a:lnTo>
                  <a:pt x="0" y="4224498"/>
                </a:lnTo>
                <a:lnTo>
                  <a:pt x="0" y="0"/>
                </a:lnTo>
                <a:close/>
              </a:path>
            </a:pathLst>
          </a:custGeom>
          <a:blipFill>
            <a:blip r:embed="rId3"/>
            <a:stretch>
              <a:fillRect l="0" t="0" r="0" b="0"/>
            </a:stretch>
          </a:blipFill>
        </p:spPr>
      </p:sp>
      <p:sp>
        <p:nvSpPr>
          <p:cNvPr name="TextBox 7" id="7"/>
          <p:cNvSpPr txBox="true"/>
          <p:nvPr/>
        </p:nvSpPr>
        <p:spPr>
          <a:xfrm rot="0">
            <a:off x="3416339" y="1797"/>
            <a:ext cx="10170706"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Statistical Analysis</a:t>
            </a:r>
          </a:p>
        </p:txBody>
      </p:sp>
      <p:sp>
        <p:nvSpPr>
          <p:cNvPr name="TextBox 8" id="8"/>
          <p:cNvSpPr txBox="true"/>
          <p:nvPr/>
        </p:nvSpPr>
        <p:spPr>
          <a:xfrm rot="0">
            <a:off x="3416339" y="1606286"/>
            <a:ext cx="7808767" cy="530498"/>
          </a:xfrm>
          <a:prstGeom prst="rect">
            <a:avLst/>
          </a:prstGeom>
        </p:spPr>
        <p:txBody>
          <a:bodyPr anchor="t" rtlCol="false" tIns="0" lIns="0" bIns="0" rIns="0">
            <a:spAutoFit/>
          </a:bodyPr>
          <a:lstStyle/>
          <a:p>
            <a:pPr algn="l" marL="672133" indent="-336066" lvl="1">
              <a:lnSpc>
                <a:spcPts val="4358"/>
              </a:lnSpc>
              <a:buFont typeface="Arial"/>
              <a:buChar char="•"/>
            </a:pPr>
            <a:r>
              <a:rPr lang="en-US" sz="3113">
                <a:solidFill>
                  <a:srgbClr val="000000"/>
                </a:solidFill>
                <a:latin typeface="DM Serif Display"/>
                <a:ea typeface="DM Serif Display"/>
                <a:cs typeface="DM Serif Display"/>
                <a:sym typeface="DM Serif Display"/>
              </a:rPr>
              <a:t>Inferential Analysis</a:t>
            </a:r>
          </a:p>
        </p:txBody>
      </p:sp>
      <p:sp>
        <p:nvSpPr>
          <p:cNvPr name="TextBox 9" id="9"/>
          <p:cNvSpPr txBox="true"/>
          <p:nvPr/>
        </p:nvSpPr>
        <p:spPr>
          <a:xfrm rot="0">
            <a:off x="3856449" y="6810023"/>
            <a:ext cx="9730596" cy="1813541"/>
          </a:xfrm>
          <a:prstGeom prst="rect">
            <a:avLst/>
          </a:prstGeom>
        </p:spPr>
        <p:txBody>
          <a:bodyPr anchor="t" rtlCol="false" tIns="0" lIns="0" bIns="0" rIns="0">
            <a:spAutoFit/>
          </a:bodyPr>
          <a:lstStyle/>
          <a:p>
            <a:pPr algn="l">
              <a:lnSpc>
                <a:spcPts val="4824"/>
              </a:lnSpc>
            </a:pPr>
            <a:r>
              <a:rPr lang="en-US" sz="3445">
                <a:solidFill>
                  <a:srgbClr val="000000"/>
                </a:solidFill>
                <a:latin typeface="DM Serif Display"/>
                <a:ea typeface="DM Serif Display"/>
                <a:cs typeface="DM Serif Display"/>
                <a:sym typeface="DM Serif Display"/>
              </a:rPr>
              <a:t>It turns out, Taxis without store and forward flag generates more revenue compared to the one who are equipped with</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grpSp>
        <p:nvGrpSpPr>
          <p:cNvPr name="Group 3" id="3"/>
          <p:cNvGrpSpPr/>
          <p:nvPr/>
        </p:nvGrpSpPr>
        <p:grpSpPr>
          <a:xfrm rot="-5400000">
            <a:off x="-3688025" y="3688025"/>
            <a:ext cx="10287000" cy="2910950"/>
            <a:chOff x="0" y="0"/>
            <a:chExt cx="2709333" cy="766670"/>
          </a:xfrm>
        </p:grpSpPr>
        <p:sp>
          <p:nvSpPr>
            <p:cNvPr name="Freeform 4" id="4"/>
            <p:cNvSpPr/>
            <p:nvPr/>
          </p:nvSpPr>
          <p:spPr>
            <a:xfrm flipH="false" flipV="false" rot="0">
              <a:off x="0" y="0"/>
              <a:ext cx="2709333" cy="766670"/>
            </a:xfrm>
            <a:custGeom>
              <a:avLst/>
              <a:gdLst/>
              <a:ahLst/>
              <a:cxnLst/>
              <a:rect r="r" b="b" t="t" l="l"/>
              <a:pathLst>
                <a:path h="766670" w="2709333">
                  <a:moveTo>
                    <a:pt x="0" y="0"/>
                  </a:moveTo>
                  <a:lnTo>
                    <a:pt x="2709333" y="0"/>
                  </a:lnTo>
                  <a:lnTo>
                    <a:pt x="2709333" y="766670"/>
                  </a:lnTo>
                  <a:lnTo>
                    <a:pt x="0" y="766670"/>
                  </a:lnTo>
                  <a:close/>
                </a:path>
              </a:pathLst>
            </a:custGeom>
            <a:solidFill>
              <a:srgbClr val="493E2B"/>
            </a:solidFill>
          </p:spPr>
        </p:sp>
        <p:sp>
          <p:nvSpPr>
            <p:cNvPr name="TextBox 5" id="5"/>
            <p:cNvSpPr txBox="true"/>
            <p:nvPr/>
          </p:nvSpPr>
          <p:spPr>
            <a:xfrm>
              <a:off x="0" y="-38100"/>
              <a:ext cx="2709333" cy="80477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3636394" y="3432825"/>
            <a:ext cx="10493090" cy="3879487"/>
          </a:xfrm>
          <a:custGeom>
            <a:avLst/>
            <a:gdLst/>
            <a:ahLst/>
            <a:cxnLst/>
            <a:rect r="r" b="b" t="t" l="l"/>
            <a:pathLst>
              <a:path h="3879487" w="10493090">
                <a:moveTo>
                  <a:pt x="0" y="0"/>
                </a:moveTo>
                <a:lnTo>
                  <a:pt x="10493090" y="0"/>
                </a:lnTo>
                <a:lnTo>
                  <a:pt x="10493090" y="3879487"/>
                </a:lnTo>
                <a:lnTo>
                  <a:pt x="0" y="3879487"/>
                </a:lnTo>
                <a:lnTo>
                  <a:pt x="0" y="0"/>
                </a:lnTo>
                <a:close/>
              </a:path>
            </a:pathLst>
          </a:custGeom>
          <a:blipFill>
            <a:blip r:embed="rId3"/>
            <a:stretch>
              <a:fillRect l="0" t="0" r="0" b="0"/>
            </a:stretch>
          </a:blipFill>
        </p:spPr>
      </p:sp>
      <p:sp>
        <p:nvSpPr>
          <p:cNvPr name="TextBox 7" id="7"/>
          <p:cNvSpPr txBox="true"/>
          <p:nvPr/>
        </p:nvSpPr>
        <p:spPr>
          <a:xfrm rot="0">
            <a:off x="3416339" y="1797"/>
            <a:ext cx="10170706"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Statistical Analysis</a:t>
            </a:r>
          </a:p>
        </p:txBody>
      </p:sp>
      <p:sp>
        <p:nvSpPr>
          <p:cNvPr name="TextBox 8" id="8"/>
          <p:cNvSpPr txBox="true"/>
          <p:nvPr/>
        </p:nvSpPr>
        <p:spPr>
          <a:xfrm rot="0">
            <a:off x="3416339" y="2039062"/>
            <a:ext cx="7808767" cy="530498"/>
          </a:xfrm>
          <a:prstGeom prst="rect">
            <a:avLst/>
          </a:prstGeom>
        </p:spPr>
        <p:txBody>
          <a:bodyPr anchor="t" rtlCol="false" tIns="0" lIns="0" bIns="0" rIns="0">
            <a:spAutoFit/>
          </a:bodyPr>
          <a:lstStyle/>
          <a:p>
            <a:pPr algn="l" marL="672133" indent="-336066" lvl="1">
              <a:lnSpc>
                <a:spcPts val="4358"/>
              </a:lnSpc>
              <a:buFont typeface="Arial"/>
              <a:buChar char="•"/>
            </a:pPr>
            <a:r>
              <a:rPr lang="en-US" sz="3113">
                <a:solidFill>
                  <a:srgbClr val="000000"/>
                </a:solidFill>
                <a:latin typeface="DM Serif Display"/>
                <a:ea typeface="DM Serif Display"/>
                <a:cs typeface="DM Serif Display"/>
                <a:sym typeface="DM Serif Display"/>
              </a:rPr>
              <a:t>Descriptive Analysis</a:t>
            </a:r>
          </a:p>
        </p:txBody>
      </p:sp>
      <p:sp>
        <p:nvSpPr>
          <p:cNvPr name="TextBox 9" id="9"/>
          <p:cNvSpPr txBox="true"/>
          <p:nvPr/>
        </p:nvSpPr>
        <p:spPr>
          <a:xfrm rot="0">
            <a:off x="3636394" y="2670761"/>
            <a:ext cx="12445244" cy="590613"/>
          </a:xfrm>
          <a:prstGeom prst="rect">
            <a:avLst/>
          </a:prstGeom>
        </p:spPr>
        <p:txBody>
          <a:bodyPr anchor="t" rtlCol="false" tIns="0" lIns="0" bIns="0" rIns="0">
            <a:spAutoFit/>
          </a:bodyPr>
          <a:lstStyle/>
          <a:p>
            <a:pPr algn="l">
              <a:lnSpc>
                <a:spcPts val="4824"/>
              </a:lnSpc>
            </a:pPr>
            <a:r>
              <a:rPr lang="en-US" sz="3445">
                <a:solidFill>
                  <a:srgbClr val="000000"/>
                </a:solidFill>
                <a:latin typeface="DM Serif Display"/>
                <a:ea typeface="DM Serif Display"/>
                <a:cs typeface="DM Serif Display"/>
                <a:sym typeface="DM Serif Display"/>
              </a:rPr>
              <a:t>Creative Mobile vs Verifone, which one generates transaction?</a:t>
            </a:r>
          </a:p>
        </p:txBody>
      </p:sp>
      <p:sp>
        <p:nvSpPr>
          <p:cNvPr name="TextBox 10" id="10"/>
          <p:cNvSpPr txBox="true"/>
          <p:nvPr/>
        </p:nvSpPr>
        <p:spPr>
          <a:xfrm rot="0">
            <a:off x="3856449" y="7760726"/>
            <a:ext cx="10105646" cy="1202077"/>
          </a:xfrm>
          <a:prstGeom prst="rect">
            <a:avLst/>
          </a:prstGeom>
        </p:spPr>
        <p:txBody>
          <a:bodyPr anchor="t" rtlCol="false" tIns="0" lIns="0" bIns="0" rIns="0">
            <a:spAutoFit/>
          </a:bodyPr>
          <a:lstStyle/>
          <a:p>
            <a:pPr algn="l">
              <a:lnSpc>
                <a:spcPts val="4824"/>
              </a:lnSpc>
            </a:pPr>
            <a:r>
              <a:rPr lang="en-US" sz="3445">
                <a:solidFill>
                  <a:srgbClr val="000000"/>
                </a:solidFill>
                <a:latin typeface="DM Serif Display"/>
                <a:ea typeface="DM Serif Display"/>
                <a:cs typeface="DM Serif Display"/>
                <a:sym typeface="DM Serif Display"/>
              </a:rPr>
              <a:t>Verifone payment gateway generates more number of transaction compared to Creative Mobile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grpSp>
        <p:nvGrpSpPr>
          <p:cNvPr name="Group 3" id="3"/>
          <p:cNvGrpSpPr/>
          <p:nvPr/>
        </p:nvGrpSpPr>
        <p:grpSpPr>
          <a:xfrm rot="-5400000">
            <a:off x="-3688025" y="3688025"/>
            <a:ext cx="10287000" cy="2910950"/>
            <a:chOff x="0" y="0"/>
            <a:chExt cx="2709333" cy="766670"/>
          </a:xfrm>
        </p:grpSpPr>
        <p:sp>
          <p:nvSpPr>
            <p:cNvPr name="Freeform 4" id="4"/>
            <p:cNvSpPr/>
            <p:nvPr/>
          </p:nvSpPr>
          <p:spPr>
            <a:xfrm flipH="false" flipV="false" rot="0">
              <a:off x="0" y="0"/>
              <a:ext cx="2709333" cy="766670"/>
            </a:xfrm>
            <a:custGeom>
              <a:avLst/>
              <a:gdLst/>
              <a:ahLst/>
              <a:cxnLst/>
              <a:rect r="r" b="b" t="t" l="l"/>
              <a:pathLst>
                <a:path h="766670" w="2709333">
                  <a:moveTo>
                    <a:pt x="0" y="0"/>
                  </a:moveTo>
                  <a:lnTo>
                    <a:pt x="2709333" y="0"/>
                  </a:lnTo>
                  <a:lnTo>
                    <a:pt x="2709333" y="766670"/>
                  </a:lnTo>
                  <a:lnTo>
                    <a:pt x="0" y="766670"/>
                  </a:lnTo>
                  <a:close/>
                </a:path>
              </a:pathLst>
            </a:custGeom>
            <a:solidFill>
              <a:srgbClr val="493E2B"/>
            </a:solidFill>
          </p:spPr>
        </p:sp>
        <p:sp>
          <p:nvSpPr>
            <p:cNvPr name="TextBox 5" id="5"/>
            <p:cNvSpPr txBox="true"/>
            <p:nvPr/>
          </p:nvSpPr>
          <p:spPr>
            <a:xfrm>
              <a:off x="0" y="-38100"/>
              <a:ext cx="2709333" cy="80477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3636394" y="3432825"/>
            <a:ext cx="10584487" cy="3718874"/>
          </a:xfrm>
          <a:custGeom>
            <a:avLst/>
            <a:gdLst/>
            <a:ahLst/>
            <a:cxnLst/>
            <a:rect r="r" b="b" t="t" l="l"/>
            <a:pathLst>
              <a:path h="3718874" w="10584487">
                <a:moveTo>
                  <a:pt x="0" y="0"/>
                </a:moveTo>
                <a:lnTo>
                  <a:pt x="10584487" y="0"/>
                </a:lnTo>
                <a:lnTo>
                  <a:pt x="10584487" y="3718873"/>
                </a:lnTo>
                <a:lnTo>
                  <a:pt x="0" y="3718873"/>
                </a:lnTo>
                <a:lnTo>
                  <a:pt x="0" y="0"/>
                </a:lnTo>
                <a:close/>
              </a:path>
            </a:pathLst>
          </a:custGeom>
          <a:blipFill>
            <a:blip r:embed="rId3"/>
            <a:stretch>
              <a:fillRect l="0" t="0" r="0" b="0"/>
            </a:stretch>
          </a:blipFill>
        </p:spPr>
      </p:sp>
      <p:sp>
        <p:nvSpPr>
          <p:cNvPr name="TextBox 7" id="7"/>
          <p:cNvSpPr txBox="true"/>
          <p:nvPr/>
        </p:nvSpPr>
        <p:spPr>
          <a:xfrm rot="0">
            <a:off x="3416339" y="1797"/>
            <a:ext cx="10170706"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Statistical Analysis</a:t>
            </a:r>
          </a:p>
        </p:txBody>
      </p:sp>
      <p:sp>
        <p:nvSpPr>
          <p:cNvPr name="TextBox 8" id="8"/>
          <p:cNvSpPr txBox="true"/>
          <p:nvPr/>
        </p:nvSpPr>
        <p:spPr>
          <a:xfrm rot="0">
            <a:off x="3416339" y="2039062"/>
            <a:ext cx="7808767" cy="530498"/>
          </a:xfrm>
          <a:prstGeom prst="rect">
            <a:avLst/>
          </a:prstGeom>
        </p:spPr>
        <p:txBody>
          <a:bodyPr anchor="t" rtlCol="false" tIns="0" lIns="0" bIns="0" rIns="0">
            <a:spAutoFit/>
          </a:bodyPr>
          <a:lstStyle/>
          <a:p>
            <a:pPr algn="l" marL="672133" indent="-336066" lvl="1">
              <a:lnSpc>
                <a:spcPts val="4358"/>
              </a:lnSpc>
              <a:buFont typeface="Arial"/>
              <a:buChar char="•"/>
            </a:pPr>
            <a:r>
              <a:rPr lang="en-US" sz="3113">
                <a:solidFill>
                  <a:srgbClr val="000000"/>
                </a:solidFill>
                <a:latin typeface="DM Serif Display"/>
                <a:ea typeface="DM Serif Display"/>
                <a:cs typeface="DM Serif Display"/>
                <a:sym typeface="DM Serif Display"/>
              </a:rPr>
              <a:t>Descriptive Analysis</a:t>
            </a:r>
          </a:p>
        </p:txBody>
      </p:sp>
      <p:sp>
        <p:nvSpPr>
          <p:cNvPr name="TextBox 9" id="9"/>
          <p:cNvSpPr txBox="true"/>
          <p:nvPr/>
        </p:nvSpPr>
        <p:spPr>
          <a:xfrm rot="0">
            <a:off x="3636394" y="2670761"/>
            <a:ext cx="12445244" cy="590613"/>
          </a:xfrm>
          <a:prstGeom prst="rect">
            <a:avLst/>
          </a:prstGeom>
        </p:spPr>
        <p:txBody>
          <a:bodyPr anchor="t" rtlCol="false" tIns="0" lIns="0" bIns="0" rIns="0">
            <a:spAutoFit/>
          </a:bodyPr>
          <a:lstStyle/>
          <a:p>
            <a:pPr algn="l">
              <a:lnSpc>
                <a:spcPts val="4824"/>
              </a:lnSpc>
            </a:pPr>
            <a:r>
              <a:rPr lang="en-US" sz="3445">
                <a:solidFill>
                  <a:srgbClr val="000000"/>
                </a:solidFill>
                <a:latin typeface="DM Serif Display"/>
                <a:ea typeface="DM Serif Display"/>
                <a:cs typeface="DM Serif Display"/>
                <a:sym typeface="DM Serif Display"/>
              </a:rPr>
              <a:t>Street-Hail vs Dispatch, which one generates transaction?</a:t>
            </a:r>
          </a:p>
        </p:txBody>
      </p:sp>
      <p:sp>
        <p:nvSpPr>
          <p:cNvPr name="TextBox 10" id="10"/>
          <p:cNvSpPr txBox="true"/>
          <p:nvPr/>
        </p:nvSpPr>
        <p:spPr>
          <a:xfrm rot="0">
            <a:off x="3856449" y="7760726"/>
            <a:ext cx="10105646" cy="1202077"/>
          </a:xfrm>
          <a:prstGeom prst="rect">
            <a:avLst/>
          </a:prstGeom>
        </p:spPr>
        <p:txBody>
          <a:bodyPr anchor="t" rtlCol="false" tIns="0" lIns="0" bIns="0" rIns="0">
            <a:spAutoFit/>
          </a:bodyPr>
          <a:lstStyle/>
          <a:p>
            <a:pPr algn="l">
              <a:lnSpc>
                <a:spcPts val="4824"/>
              </a:lnSpc>
            </a:pPr>
            <a:r>
              <a:rPr lang="en-US" sz="3445">
                <a:solidFill>
                  <a:srgbClr val="000000"/>
                </a:solidFill>
                <a:latin typeface="DM Serif Display"/>
                <a:ea typeface="DM Serif Display"/>
                <a:cs typeface="DM Serif Display"/>
                <a:sym typeface="DM Serif Display"/>
              </a:rPr>
              <a:t>Street-Hail method generates more number of transaction compared to Dispatch method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grpSp>
        <p:nvGrpSpPr>
          <p:cNvPr name="Group 3" id="3"/>
          <p:cNvGrpSpPr/>
          <p:nvPr/>
        </p:nvGrpSpPr>
        <p:grpSpPr>
          <a:xfrm rot="-5400000">
            <a:off x="-3688025" y="3688025"/>
            <a:ext cx="10287000" cy="2910950"/>
            <a:chOff x="0" y="0"/>
            <a:chExt cx="2709333" cy="766670"/>
          </a:xfrm>
        </p:grpSpPr>
        <p:sp>
          <p:nvSpPr>
            <p:cNvPr name="Freeform 4" id="4"/>
            <p:cNvSpPr/>
            <p:nvPr/>
          </p:nvSpPr>
          <p:spPr>
            <a:xfrm flipH="false" flipV="false" rot="0">
              <a:off x="0" y="0"/>
              <a:ext cx="2709333" cy="766670"/>
            </a:xfrm>
            <a:custGeom>
              <a:avLst/>
              <a:gdLst/>
              <a:ahLst/>
              <a:cxnLst/>
              <a:rect r="r" b="b" t="t" l="l"/>
              <a:pathLst>
                <a:path h="766670" w="2709333">
                  <a:moveTo>
                    <a:pt x="0" y="0"/>
                  </a:moveTo>
                  <a:lnTo>
                    <a:pt x="2709333" y="0"/>
                  </a:lnTo>
                  <a:lnTo>
                    <a:pt x="2709333" y="766670"/>
                  </a:lnTo>
                  <a:lnTo>
                    <a:pt x="0" y="766670"/>
                  </a:lnTo>
                  <a:close/>
                </a:path>
              </a:pathLst>
            </a:custGeom>
            <a:solidFill>
              <a:srgbClr val="493E2B"/>
            </a:solidFill>
          </p:spPr>
        </p:sp>
        <p:sp>
          <p:nvSpPr>
            <p:cNvPr name="TextBox 5" id="5"/>
            <p:cNvSpPr txBox="true"/>
            <p:nvPr/>
          </p:nvSpPr>
          <p:spPr>
            <a:xfrm>
              <a:off x="0" y="-38100"/>
              <a:ext cx="2709333" cy="80477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416339" y="1797"/>
            <a:ext cx="14385554" cy="3044379"/>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Statistical Analysis Conclusion</a:t>
            </a:r>
          </a:p>
        </p:txBody>
      </p:sp>
      <p:sp>
        <p:nvSpPr>
          <p:cNvPr name="TextBox 7" id="7"/>
          <p:cNvSpPr txBox="true"/>
          <p:nvPr/>
        </p:nvSpPr>
        <p:spPr>
          <a:xfrm rot="0">
            <a:off x="3416339" y="4297253"/>
            <a:ext cx="6496880" cy="3292613"/>
          </a:xfrm>
          <a:prstGeom prst="rect">
            <a:avLst/>
          </a:prstGeom>
        </p:spPr>
        <p:txBody>
          <a:bodyPr anchor="t" rtlCol="false" tIns="0" lIns="0" bIns="0" rIns="0">
            <a:spAutoFit/>
          </a:bodyPr>
          <a:lstStyle/>
          <a:p>
            <a:pPr algn="l">
              <a:lnSpc>
                <a:spcPts val="4358"/>
              </a:lnSpc>
            </a:pPr>
            <a:r>
              <a:rPr lang="en-US" sz="3113">
                <a:solidFill>
                  <a:srgbClr val="000000"/>
                </a:solidFill>
                <a:latin typeface="DM Serif Display"/>
                <a:ea typeface="DM Serif Display"/>
                <a:cs typeface="DM Serif Display"/>
                <a:sym typeface="DM Serif Display"/>
              </a:rPr>
              <a:t>Street Hail generates more transaction than Dispatch, this could be a sign that more customer are prefer street hailing directly than go through the phone call to the dispatch</a:t>
            </a:r>
          </a:p>
        </p:txBody>
      </p:sp>
      <p:sp>
        <p:nvSpPr>
          <p:cNvPr name="TextBox 8" id="8"/>
          <p:cNvSpPr txBox="true"/>
          <p:nvPr/>
        </p:nvSpPr>
        <p:spPr>
          <a:xfrm rot="0">
            <a:off x="11030033" y="4297253"/>
            <a:ext cx="6229267" cy="3845036"/>
          </a:xfrm>
          <a:prstGeom prst="rect">
            <a:avLst/>
          </a:prstGeom>
        </p:spPr>
        <p:txBody>
          <a:bodyPr anchor="t" rtlCol="false" tIns="0" lIns="0" bIns="0" rIns="0">
            <a:spAutoFit/>
          </a:bodyPr>
          <a:lstStyle/>
          <a:p>
            <a:pPr algn="ctr">
              <a:lnSpc>
                <a:spcPts val="4358"/>
              </a:lnSpc>
              <a:spcBef>
                <a:spcPct val="0"/>
              </a:spcBef>
            </a:pPr>
            <a:r>
              <a:rPr lang="en-US" sz="3113">
                <a:solidFill>
                  <a:srgbClr val="000000"/>
                </a:solidFill>
                <a:latin typeface="DM Serif Display"/>
                <a:ea typeface="DM Serif Display"/>
                <a:cs typeface="DM Serif Display"/>
                <a:sym typeface="DM Serif Display"/>
              </a:rPr>
              <a:t>Verifone generates more transaction than Creative Mobile, this could be a sign that Verifone is much more applied in the Taxi than Creative Mobile. Or it could be that Customers prefer more to use Verifone than Creative Mobile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8938297" y="2100689"/>
            <a:ext cx="9118820" cy="7604099"/>
          </a:xfrm>
          <a:custGeom>
            <a:avLst/>
            <a:gdLst/>
            <a:ahLst/>
            <a:cxnLst/>
            <a:rect r="r" b="b" t="t" l="l"/>
            <a:pathLst>
              <a:path h="7604099" w="9118820">
                <a:moveTo>
                  <a:pt x="0" y="0"/>
                </a:moveTo>
                <a:lnTo>
                  <a:pt x="9118820" y="0"/>
                </a:lnTo>
                <a:lnTo>
                  <a:pt x="9118820" y="7604099"/>
                </a:lnTo>
                <a:lnTo>
                  <a:pt x="0" y="7604099"/>
                </a:lnTo>
                <a:lnTo>
                  <a:pt x="0" y="0"/>
                </a:lnTo>
                <a:close/>
              </a:path>
            </a:pathLst>
          </a:custGeom>
          <a:blipFill>
            <a:blip r:embed="rId3"/>
            <a:stretch>
              <a:fillRect l="0" t="0" r="0" b="0"/>
            </a:stretch>
          </a:blipFill>
        </p:spPr>
      </p:sp>
      <p:sp>
        <p:nvSpPr>
          <p:cNvPr name="Freeform 4" id="4"/>
          <p:cNvSpPr/>
          <p:nvPr/>
        </p:nvSpPr>
        <p:spPr>
          <a:xfrm flipH="false" flipV="false" rot="0">
            <a:off x="1028700" y="6670242"/>
            <a:ext cx="7304308" cy="3034546"/>
          </a:xfrm>
          <a:custGeom>
            <a:avLst/>
            <a:gdLst/>
            <a:ahLst/>
            <a:cxnLst/>
            <a:rect r="r" b="b" t="t" l="l"/>
            <a:pathLst>
              <a:path h="3034546" w="7304308">
                <a:moveTo>
                  <a:pt x="0" y="0"/>
                </a:moveTo>
                <a:lnTo>
                  <a:pt x="7304308" y="0"/>
                </a:lnTo>
                <a:lnTo>
                  <a:pt x="7304308" y="3034546"/>
                </a:lnTo>
                <a:lnTo>
                  <a:pt x="0" y="3034546"/>
                </a:lnTo>
                <a:lnTo>
                  <a:pt x="0" y="0"/>
                </a:lnTo>
                <a:close/>
              </a:path>
            </a:pathLst>
          </a:custGeom>
          <a:blipFill>
            <a:blip r:embed="rId4"/>
            <a:stretch>
              <a:fillRect l="0" t="0" r="0" b="0"/>
            </a:stretch>
          </a:blipFill>
        </p:spPr>
      </p:sp>
      <p:sp>
        <p:nvSpPr>
          <p:cNvPr name="TextBox 5" id="5"/>
          <p:cNvSpPr txBox="true"/>
          <p:nvPr/>
        </p:nvSpPr>
        <p:spPr>
          <a:xfrm rot="0">
            <a:off x="1745520" y="-938"/>
            <a:ext cx="14385554"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Data Analysis</a:t>
            </a:r>
          </a:p>
        </p:txBody>
      </p:sp>
      <p:sp>
        <p:nvSpPr>
          <p:cNvPr name="TextBox 6" id="6"/>
          <p:cNvSpPr txBox="true"/>
          <p:nvPr/>
        </p:nvSpPr>
        <p:spPr>
          <a:xfrm rot="0">
            <a:off x="1161030" y="1738544"/>
            <a:ext cx="5854217" cy="4397459"/>
          </a:xfrm>
          <a:prstGeom prst="rect">
            <a:avLst/>
          </a:prstGeom>
        </p:spPr>
        <p:txBody>
          <a:bodyPr anchor="t" rtlCol="false" tIns="0" lIns="0" bIns="0" rIns="0">
            <a:spAutoFit/>
          </a:bodyPr>
          <a:lstStyle/>
          <a:p>
            <a:pPr algn="l">
              <a:lnSpc>
                <a:spcPts val="4358"/>
              </a:lnSpc>
            </a:pPr>
            <a:r>
              <a:rPr lang="en-US" sz="3113">
                <a:solidFill>
                  <a:srgbClr val="000000"/>
                </a:solidFill>
                <a:latin typeface="DM Serif Display"/>
                <a:ea typeface="DM Serif Display"/>
                <a:cs typeface="DM Serif Display"/>
                <a:sym typeface="DM Serif Display"/>
              </a:rPr>
              <a:t>First, we detect hourly demands of taxi in the whole month. Turns out at taxi demand is on the rise from 3 PM to 6 PM.</a:t>
            </a:r>
          </a:p>
          <a:p>
            <a:pPr algn="l">
              <a:lnSpc>
                <a:spcPts val="4358"/>
              </a:lnSpc>
              <a:spcBef>
                <a:spcPct val="0"/>
              </a:spcBef>
            </a:pPr>
            <a:r>
              <a:rPr lang="en-US" sz="3113">
                <a:solidFill>
                  <a:srgbClr val="000000"/>
                </a:solidFill>
                <a:latin typeface="DM Serif Display"/>
                <a:ea typeface="DM Serif Display"/>
                <a:cs typeface="DM Serif Display"/>
                <a:sym typeface="DM Serif Display"/>
              </a:rPr>
              <a:t>This symbolises that most taxi customers are office workers that travels home during those hours.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grpSp>
        <p:nvGrpSpPr>
          <p:cNvPr name="Group 3" id="3"/>
          <p:cNvGrpSpPr/>
          <p:nvPr/>
        </p:nvGrpSpPr>
        <p:grpSpPr>
          <a:xfrm rot="0">
            <a:off x="0" y="0"/>
            <a:ext cx="1657338" cy="10287000"/>
            <a:chOff x="0" y="0"/>
            <a:chExt cx="436501" cy="2709333"/>
          </a:xfrm>
        </p:grpSpPr>
        <p:sp>
          <p:nvSpPr>
            <p:cNvPr name="Freeform 4" id="4"/>
            <p:cNvSpPr/>
            <p:nvPr/>
          </p:nvSpPr>
          <p:spPr>
            <a:xfrm flipH="false" flipV="false" rot="0">
              <a:off x="0" y="0"/>
              <a:ext cx="436501" cy="2709333"/>
            </a:xfrm>
            <a:custGeom>
              <a:avLst/>
              <a:gdLst/>
              <a:ahLst/>
              <a:cxnLst/>
              <a:rect r="r" b="b" t="t" l="l"/>
              <a:pathLst>
                <a:path h="2709333" w="436501">
                  <a:moveTo>
                    <a:pt x="0" y="0"/>
                  </a:moveTo>
                  <a:lnTo>
                    <a:pt x="436501" y="0"/>
                  </a:lnTo>
                  <a:lnTo>
                    <a:pt x="436501" y="2709333"/>
                  </a:lnTo>
                  <a:lnTo>
                    <a:pt x="0" y="2709333"/>
                  </a:lnTo>
                  <a:close/>
                </a:path>
              </a:pathLst>
            </a:custGeom>
            <a:solidFill>
              <a:srgbClr val="493E2B"/>
            </a:solidFill>
          </p:spPr>
        </p:sp>
        <p:sp>
          <p:nvSpPr>
            <p:cNvPr name="TextBox 5" id="5"/>
            <p:cNvSpPr txBox="true"/>
            <p:nvPr/>
          </p:nvSpPr>
          <p:spPr>
            <a:xfrm>
              <a:off x="0" y="-38100"/>
              <a:ext cx="436501" cy="2747433"/>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2839126" y="5616084"/>
            <a:ext cx="13725527" cy="255647"/>
          </a:xfrm>
          <a:prstGeom prst="line">
            <a:avLst/>
          </a:prstGeom>
          <a:ln cap="rnd" w="419100">
            <a:solidFill>
              <a:srgbClr val="493E2B"/>
            </a:solidFill>
            <a:prstDash val="solid"/>
            <a:headEnd type="none" len="sm" w="sm"/>
            <a:tailEnd type="none" len="sm" w="sm"/>
          </a:ln>
        </p:spPr>
      </p:sp>
      <p:grpSp>
        <p:nvGrpSpPr>
          <p:cNvPr name="Group 7" id="7"/>
          <p:cNvGrpSpPr/>
          <p:nvPr/>
        </p:nvGrpSpPr>
        <p:grpSpPr>
          <a:xfrm rot="0">
            <a:off x="3028424" y="4493587"/>
            <a:ext cx="1797163" cy="179716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4B8A3"/>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322"/>
                </a:lnSpc>
              </a:pPr>
            </a:p>
          </p:txBody>
        </p:sp>
      </p:grpSp>
      <p:grpSp>
        <p:nvGrpSpPr>
          <p:cNvPr name="Group 10" id="10"/>
          <p:cNvGrpSpPr/>
          <p:nvPr/>
        </p:nvGrpSpPr>
        <p:grpSpPr>
          <a:xfrm rot="0">
            <a:off x="6872755" y="4433312"/>
            <a:ext cx="1797163" cy="179716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4B8A3"/>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3322"/>
                </a:lnSpc>
              </a:pPr>
            </a:p>
          </p:txBody>
        </p:sp>
      </p:grpSp>
      <p:grpSp>
        <p:nvGrpSpPr>
          <p:cNvPr name="Group 13" id="13"/>
          <p:cNvGrpSpPr/>
          <p:nvPr/>
        </p:nvGrpSpPr>
        <p:grpSpPr>
          <a:xfrm rot="0">
            <a:off x="10964031" y="4433312"/>
            <a:ext cx="1797163" cy="179716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4B8A3"/>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3322"/>
                </a:lnSpc>
              </a:pPr>
            </a:p>
          </p:txBody>
        </p:sp>
      </p:grpSp>
      <p:grpSp>
        <p:nvGrpSpPr>
          <p:cNvPr name="Group 16" id="16"/>
          <p:cNvGrpSpPr/>
          <p:nvPr/>
        </p:nvGrpSpPr>
        <p:grpSpPr>
          <a:xfrm rot="0">
            <a:off x="14893816" y="4353550"/>
            <a:ext cx="1797163" cy="179716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4B8A3"/>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3322"/>
                </a:lnSpc>
              </a:pPr>
            </a:p>
          </p:txBody>
        </p:sp>
      </p:grpSp>
      <p:sp>
        <p:nvSpPr>
          <p:cNvPr name="Freeform 19" id="19"/>
          <p:cNvSpPr/>
          <p:nvPr/>
        </p:nvSpPr>
        <p:spPr>
          <a:xfrm flipH="false" flipV="false" rot="0">
            <a:off x="3119265" y="4582674"/>
            <a:ext cx="1692667" cy="1467368"/>
          </a:xfrm>
          <a:custGeom>
            <a:avLst/>
            <a:gdLst/>
            <a:ahLst/>
            <a:cxnLst/>
            <a:rect r="r" b="b" t="t" l="l"/>
            <a:pathLst>
              <a:path h="1467368" w="1692667">
                <a:moveTo>
                  <a:pt x="0" y="0"/>
                </a:moveTo>
                <a:lnTo>
                  <a:pt x="1692667" y="0"/>
                </a:lnTo>
                <a:lnTo>
                  <a:pt x="1692667" y="1467368"/>
                </a:lnTo>
                <a:lnTo>
                  <a:pt x="0" y="1467368"/>
                </a:lnTo>
                <a:lnTo>
                  <a:pt x="0" y="0"/>
                </a:lnTo>
                <a:close/>
              </a:path>
            </a:pathLst>
          </a:custGeom>
          <a:blipFill>
            <a:blip r:embed="rId3"/>
            <a:stretch>
              <a:fillRect l="0" t="0" r="0" b="-15353"/>
            </a:stretch>
          </a:blipFill>
        </p:spPr>
      </p:sp>
      <p:sp>
        <p:nvSpPr>
          <p:cNvPr name="TextBox 20" id="20"/>
          <p:cNvSpPr txBox="true"/>
          <p:nvPr/>
        </p:nvSpPr>
        <p:spPr>
          <a:xfrm rot="0">
            <a:off x="2839126" y="6101404"/>
            <a:ext cx="2252946" cy="548090"/>
          </a:xfrm>
          <a:prstGeom prst="rect">
            <a:avLst/>
          </a:prstGeom>
        </p:spPr>
        <p:txBody>
          <a:bodyPr anchor="t" rtlCol="false" tIns="0" lIns="0" bIns="0" rIns="0">
            <a:spAutoFit/>
          </a:bodyPr>
          <a:lstStyle/>
          <a:p>
            <a:pPr algn="ctr">
              <a:lnSpc>
                <a:spcPts val="4442"/>
              </a:lnSpc>
            </a:pPr>
            <a:r>
              <a:rPr lang="en-US" sz="3173">
                <a:solidFill>
                  <a:srgbClr val="000000"/>
                </a:solidFill>
                <a:latin typeface="DM Serif Display"/>
                <a:ea typeface="DM Serif Display"/>
                <a:cs typeface="DM Serif Display"/>
                <a:sym typeface="DM Serif Display"/>
              </a:rPr>
              <a:t>Overview</a:t>
            </a:r>
          </a:p>
        </p:txBody>
      </p:sp>
      <p:sp>
        <p:nvSpPr>
          <p:cNvPr name="Freeform 21" id="21"/>
          <p:cNvSpPr/>
          <p:nvPr/>
        </p:nvSpPr>
        <p:spPr>
          <a:xfrm flipH="false" flipV="false" rot="0">
            <a:off x="6789256" y="4582674"/>
            <a:ext cx="1964161" cy="1277299"/>
          </a:xfrm>
          <a:custGeom>
            <a:avLst/>
            <a:gdLst/>
            <a:ahLst/>
            <a:cxnLst/>
            <a:rect r="r" b="b" t="t" l="l"/>
            <a:pathLst>
              <a:path h="1277299" w="1964161">
                <a:moveTo>
                  <a:pt x="0" y="0"/>
                </a:moveTo>
                <a:lnTo>
                  <a:pt x="1964162" y="0"/>
                </a:lnTo>
                <a:lnTo>
                  <a:pt x="1964162" y="1277299"/>
                </a:lnTo>
                <a:lnTo>
                  <a:pt x="0" y="1277299"/>
                </a:lnTo>
                <a:lnTo>
                  <a:pt x="0" y="0"/>
                </a:lnTo>
                <a:close/>
              </a:path>
            </a:pathLst>
          </a:custGeom>
          <a:blipFill>
            <a:blip r:embed="rId4"/>
            <a:stretch>
              <a:fillRect l="0" t="-8389" r="0" b="-45385"/>
            </a:stretch>
          </a:blipFill>
        </p:spPr>
      </p:sp>
      <p:grpSp>
        <p:nvGrpSpPr>
          <p:cNvPr name="Group 22" id="22"/>
          <p:cNvGrpSpPr/>
          <p:nvPr/>
        </p:nvGrpSpPr>
        <p:grpSpPr>
          <a:xfrm rot="0">
            <a:off x="14380172" y="4388452"/>
            <a:ext cx="2824451" cy="2455264"/>
            <a:chOff x="0" y="0"/>
            <a:chExt cx="3765935" cy="3273686"/>
          </a:xfrm>
        </p:grpSpPr>
        <p:sp>
          <p:nvSpPr>
            <p:cNvPr name="Freeform 23" id="23"/>
            <p:cNvSpPr/>
            <p:nvPr/>
          </p:nvSpPr>
          <p:spPr>
            <a:xfrm flipH="false" flipV="false" rot="0">
              <a:off x="589509" y="0"/>
              <a:ext cx="2586917" cy="2055457"/>
            </a:xfrm>
            <a:custGeom>
              <a:avLst/>
              <a:gdLst/>
              <a:ahLst/>
              <a:cxnLst/>
              <a:rect r="r" b="b" t="t" l="l"/>
              <a:pathLst>
                <a:path h="2055457" w="2586917">
                  <a:moveTo>
                    <a:pt x="0" y="0"/>
                  </a:moveTo>
                  <a:lnTo>
                    <a:pt x="2586917" y="0"/>
                  </a:lnTo>
                  <a:lnTo>
                    <a:pt x="2586917" y="2055457"/>
                  </a:lnTo>
                  <a:lnTo>
                    <a:pt x="0" y="2055457"/>
                  </a:lnTo>
                  <a:lnTo>
                    <a:pt x="0" y="0"/>
                  </a:lnTo>
                  <a:close/>
                </a:path>
              </a:pathLst>
            </a:custGeom>
            <a:blipFill>
              <a:blip r:embed="rId5"/>
              <a:stretch>
                <a:fillRect l="0" t="0" r="0" b="-25856"/>
              </a:stretch>
            </a:blipFill>
          </p:spPr>
        </p:sp>
        <p:sp>
          <p:nvSpPr>
            <p:cNvPr name="TextBox 24" id="24"/>
            <p:cNvSpPr txBox="true"/>
            <p:nvPr/>
          </p:nvSpPr>
          <p:spPr>
            <a:xfrm rot="0">
              <a:off x="0" y="2179519"/>
              <a:ext cx="3765935" cy="1094167"/>
            </a:xfrm>
            <a:prstGeom prst="rect">
              <a:avLst/>
            </a:prstGeom>
          </p:spPr>
          <p:txBody>
            <a:bodyPr anchor="t" rtlCol="false" tIns="0" lIns="0" bIns="0" rIns="0">
              <a:spAutoFit/>
            </a:bodyPr>
            <a:lstStyle/>
            <a:p>
              <a:pPr algn="ctr">
                <a:lnSpc>
                  <a:spcPts val="3322"/>
                </a:lnSpc>
              </a:pPr>
              <a:r>
                <a:rPr lang="en-US" sz="2373">
                  <a:solidFill>
                    <a:srgbClr val="000000"/>
                  </a:solidFill>
                  <a:latin typeface="DM Serif Display"/>
                  <a:ea typeface="DM Serif Display"/>
                  <a:cs typeface="DM Serif Display"/>
                  <a:sym typeface="DM Serif Display"/>
                </a:rPr>
                <a:t>Conclusion &amp;</a:t>
              </a:r>
            </a:p>
            <a:p>
              <a:pPr algn="ctr">
                <a:lnSpc>
                  <a:spcPts val="3322"/>
                </a:lnSpc>
              </a:pPr>
              <a:r>
                <a:rPr lang="en-US" sz="2373">
                  <a:solidFill>
                    <a:srgbClr val="000000"/>
                  </a:solidFill>
                  <a:latin typeface="DM Serif Display"/>
                  <a:ea typeface="DM Serif Display"/>
                  <a:cs typeface="DM Serif Display"/>
                  <a:sym typeface="DM Serif Display"/>
                </a:rPr>
                <a:t>Recommendation</a:t>
              </a:r>
            </a:p>
          </p:txBody>
        </p:sp>
      </p:grpSp>
      <p:sp>
        <p:nvSpPr>
          <p:cNvPr name="Freeform 25" id="25"/>
          <p:cNvSpPr/>
          <p:nvPr/>
        </p:nvSpPr>
        <p:spPr>
          <a:xfrm flipH="false" flipV="false" rot="0">
            <a:off x="10880532" y="4594432"/>
            <a:ext cx="1964161" cy="1277299"/>
          </a:xfrm>
          <a:custGeom>
            <a:avLst/>
            <a:gdLst/>
            <a:ahLst/>
            <a:cxnLst/>
            <a:rect r="r" b="b" t="t" l="l"/>
            <a:pathLst>
              <a:path h="1277299" w="1964161">
                <a:moveTo>
                  <a:pt x="0" y="0"/>
                </a:moveTo>
                <a:lnTo>
                  <a:pt x="1964161" y="0"/>
                </a:lnTo>
                <a:lnTo>
                  <a:pt x="1964161" y="1277299"/>
                </a:lnTo>
                <a:lnTo>
                  <a:pt x="0" y="1277299"/>
                </a:lnTo>
                <a:lnTo>
                  <a:pt x="0" y="0"/>
                </a:lnTo>
                <a:close/>
              </a:path>
            </a:pathLst>
          </a:custGeom>
          <a:blipFill>
            <a:blip r:embed="rId4"/>
            <a:stretch>
              <a:fillRect l="0" t="-8389" r="0" b="-45385"/>
            </a:stretch>
          </a:blipFill>
        </p:spPr>
      </p:sp>
      <p:sp>
        <p:nvSpPr>
          <p:cNvPr name="TextBox 26" id="26"/>
          <p:cNvSpPr txBox="true"/>
          <p:nvPr/>
        </p:nvSpPr>
        <p:spPr>
          <a:xfrm rot="0">
            <a:off x="6981437" y="201822"/>
            <a:ext cx="10277863"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Journey of Contents</a:t>
            </a:r>
          </a:p>
        </p:txBody>
      </p:sp>
      <p:sp>
        <p:nvSpPr>
          <p:cNvPr name="TextBox 27" id="27"/>
          <p:cNvSpPr txBox="true"/>
          <p:nvPr/>
        </p:nvSpPr>
        <p:spPr>
          <a:xfrm rot="0">
            <a:off x="6359111" y="6173325"/>
            <a:ext cx="2824451" cy="1253931"/>
          </a:xfrm>
          <a:prstGeom prst="rect">
            <a:avLst/>
          </a:prstGeom>
        </p:spPr>
        <p:txBody>
          <a:bodyPr anchor="t" rtlCol="false" tIns="0" lIns="0" bIns="0" rIns="0">
            <a:spAutoFit/>
          </a:bodyPr>
          <a:lstStyle/>
          <a:p>
            <a:pPr algn="ctr">
              <a:lnSpc>
                <a:spcPts val="3322"/>
              </a:lnSpc>
            </a:pPr>
            <a:r>
              <a:rPr lang="en-US" sz="2373">
                <a:solidFill>
                  <a:srgbClr val="000000"/>
                </a:solidFill>
                <a:latin typeface="DM Serif Display"/>
                <a:ea typeface="DM Serif Display"/>
                <a:cs typeface="DM Serif Display"/>
                <a:sym typeface="DM Serif Display"/>
              </a:rPr>
              <a:t>Data Understanding, Cleaning, and Enriching</a:t>
            </a:r>
          </a:p>
        </p:txBody>
      </p:sp>
      <p:sp>
        <p:nvSpPr>
          <p:cNvPr name="TextBox 28" id="28"/>
          <p:cNvSpPr txBox="true"/>
          <p:nvPr/>
        </p:nvSpPr>
        <p:spPr>
          <a:xfrm rot="0">
            <a:off x="10450387" y="6233600"/>
            <a:ext cx="2824451" cy="834913"/>
          </a:xfrm>
          <a:prstGeom prst="rect">
            <a:avLst/>
          </a:prstGeom>
        </p:spPr>
        <p:txBody>
          <a:bodyPr anchor="t" rtlCol="false" tIns="0" lIns="0" bIns="0" rIns="0">
            <a:spAutoFit/>
          </a:bodyPr>
          <a:lstStyle/>
          <a:p>
            <a:pPr algn="ctr">
              <a:lnSpc>
                <a:spcPts val="3322"/>
              </a:lnSpc>
            </a:pPr>
            <a:r>
              <a:rPr lang="en-US" sz="2373">
                <a:solidFill>
                  <a:srgbClr val="000000"/>
                </a:solidFill>
                <a:latin typeface="DM Serif Display"/>
                <a:ea typeface="DM Serif Display"/>
                <a:cs typeface="DM Serif Display"/>
                <a:sym typeface="DM Serif Display"/>
              </a:rPr>
              <a:t>Statistical &amp; Data Analysis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9223961" y="1977072"/>
            <a:ext cx="8423977" cy="7281228"/>
          </a:xfrm>
          <a:custGeom>
            <a:avLst/>
            <a:gdLst/>
            <a:ahLst/>
            <a:cxnLst/>
            <a:rect r="r" b="b" t="t" l="l"/>
            <a:pathLst>
              <a:path h="7281228" w="8423977">
                <a:moveTo>
                  <a:pt x="0" y="0"/>
                </a:moveTo>
                <a:lnTo>
                  <a:pt x="8423977" y="0"/>
                </a:lnTo>
                <a:lnTo>
                  <a:pt x="8423977" y="7281228"/>
                </a:lnTo>
                <a:lnTo>
                  <a:pt x="0" y="7281228"/>
                </a:lnTo>
                <a:lnTo>
                  <a:pt x="0" y="0"/>
                </a:lnTo>
                <a:close/>
              </a:path>
            </a:pathLst>
          </a:custGeom>
          <a:blipFill>
            <a:blip r:embed="rId3"/>
            <a:stretch>
              <a:fillRect l="0" t="0" r="0" b="0"/>
            </a:stretch>
          </a:blipFill>
        </p:spPr>
      </p:sp>
      <p:sp>
        <p:nvSpPr>
          <p:cNvPr name="TextBox 4" id="4"/>
          <p:cNvSpPr txBox="true"/>
          <p:nvPr/>
        </p:nvSpPr>
        <p:spPr>
          <a:xfrm rot="0">
            <a:off x="1745520" y="-938"/>
            <a:ext cx="14385554"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Data Analysis</a:t>
            </a:r>
          </a:p>
        </p:txBody>
      </p:sp>
      <p:sp>
        <p:nvSpPr>
          <p:cNvPr name="TextBox 5" id="5"/>
          <p:cNvSpPr txBox="true"/>
          <p:nvPr/>
        </p:nvSpPr>
        <p:spPr>
          <a:xfrm rot="0">
            <a:off x="1357485" y="3667372"/>
            <a:ext cx="5854217" cy="3292613"/>
          </a:xfrm>
          <a:prstGeom prst="rect">
            <a:avLst/>
          </a:prstGeom>
        </p:spPr>
        <p:txBody>
          <a:bodyPr anchor="t" rtlCol="false" tIns="0" lIns="0" bIns="0" rIns="0">
            <a:spAutoFit/>
          </a:bodyPr>
          <a:lstStyle/>
          <a:p>
            <a:pPr algn="l">
              <a:lnSpc>
                <a:spcPts val="4358"/>
              </a:lnSpc>
            </a:pPr>
            <a:r>
              <a:rPr lang="en-US" sz="3113">
                <a:solidFill>
                  <a:srgbClr val="000000"/>
                </a:solidFill>
                <a:latin typeface="DM Serif Display"/>
                <a:ea typeface="DM Serif Display"/>
                <a:cs typeface="DM Serif Display"/>
                <a:sym typeface="DM Serif Display"/>
              </a:rPr>
              <a:t>Daily data during that month shows that most taxi’s demand are on the higher ground on:</a:t>
            </a:r>
          </a:p>
          <a:p>
            <a:pPr algn="l">
              <a:lnSpc>
                <a:spcPts val="4358"/>
              </a:lnSpc>
              <a:spcBef>
                <a:spcPct val="0"/>
              </a:spcBef>
            </a:pPr>
            <a:r>
              <a:rPr lang="en-US" sz="3113">
                <a:solidFill>
                  <a:srgbClr val="000000"/>
                </a:solidFill>
                <a:latin typeface="DM Serif Display"/>
                <a:ea typeface="DM Serif Display"/>
                <a:cs typeface="DM Serif Display"/>
                <a:sym typeface="DM Serif Display"/>
              </a:rPr>
              <a:t>4th, 5th, 6th, 11th, 12th, 13th, 18th, 19th, 20th, 25th and 26th of January.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1028700" y="1903900"/>
            <a:ext cx="11526631" cy="3705931"/>
          </a:xfrm>
          <a:custGeom>
            <a:avLst/>
            <a:gdLst/>
            <a:ahLst/>
            <a:cxnLst/>
            <a:rect r="r" b="b" t="t" l="l"/>
            <a:pathLst>
              <a:path h="3705931" w="11526631">
                <a:moveTo>
                  <a:pt x="0" y="0"/>
                </a:moveTo>
                <a:lnTo>
                  <a:pt x="11526631" y="0"/>
                </a:lnTo>
                <a:lnTo>
                  <a:pt x="11526631" y="3705931"/>
                </a:lnTo>
                <a:lnTo>
                  <a:pt x="0" y="3705931"/>
                </a:lnTo>
                <a:lnTo>
                  <a:pt x="0" y="0"/>
                </a:lnTo>
                <a:close/>
              </a:path>
            </a:pathLst>
          </a:custGeom>
          <a:blipFill>
            <a:blip r:embed="rId3"/>
            <a:stretch>
              <a:fillRect l="0" t="0" r="0" b="0"/>
            </a:stretch>
          </a:blipFill>
        </p:spPr>
      </p:sp>
      <p:sp>
        <p:nvSpPr>
          <p:cNvPr name="Freeform 4" id="4"/>
          <p:cNvSpPr/>
          <p:nvPr/>
        </p:nvSpPr>
        <p:spPr>
          <a:xfrm flipH="false" flipV="false" rot="0">
            <a:off x="9358314" y="3839755"/>
            <a:ext cx="8439568" cy="5766659"/>
          </a:xfrm>
          <a:custGeom>
            <a:avLst/>
            <a:gdLst/>
            <a:ahLst/>
            <a:cxnLst/>
            <a:rect r="r" b="b" t="t" l="l"/>
            <a:pathLst>
              <a:path h="5766659" w="8439568">
                <a:moveTo>
                  <a:pt x="0" y="0"/>
                </a:moveTo>
                <a:lnTo>
                  <a:pt x="8439568" y="0"/>
                </a:lnTo>
                <a:lnTo>
                  <a:pt x="8439568" y="5766659"/>
                </a:lnTo>
                <a:lnTo>
                  <a:pt x="0" y="5766659"/>
                </a:lnTo>
                <a:lnTo>
                  <a:pt x="0" y="0"/>
                </a:lnTo>
                <a:close/>
              </a:path>
            </a:pathLst>
          </a:custGeom>
          <a:blipFill>
            <a:blip r:embed="rId4"/>
            <a:stretch>
              <a:fillRect l="0" t="0" r="0" b="0"/>
            </a:stretch>
          </a:blipFill>
        </p:spPr>
      </p:sp>
      <p:sp>
        <p:nvSpPr>
          <p:cNvPr name="TextBox 5" id="5"/>
          <p:cNvSpPr txBox="true"/>
          <p:nvPr/>
        </p:nvSpPr>
        <p:spPr>
          <a:xfrm rot="0">
            <a:off x="1745520" y="-938"/>
            <a:ext cx="14385554"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Data Analysis</a:t>
            </a:r>
          </a:p>
        </p:txBody>
      </p:sp>
      <p:sp>
        <p:nvSpPr>
          <p:cNvPr name="TextBox 6" id="6"/>
          <p:cNvSpPr txBox="true"/>
          <p:nvPr/>
        </p:nvSpPr>
        <p:spPr>
          <a:xfrm rot="0">
            <a:off x="1028700" y="5761378"/>
            <a:ext cx="5854217" cy="3845036"/>
          </a:xfrm>
          <a:prstGeom prst="rect">
            <a:avLst/>
          </a:prstGeom>
        </p:spPr>
        <p:txBody>
          <a:bodyPr anchor="t" rtlCol="false" tIns="0" lIns="0" bIns="0" rIns="0">
            <a:spAutoFit/>
          </a:bodyPr>
          <a:lstStyle/>
          <a:p>
            <a:pPr algn="l">
              <a:lnSpc>
                <a:spcPts val="4358"/>
              </a:lnSpc>
            </a:pPr>
            <a:r>
              <a:rPr lang="en-US" sz="3113">
                <a:solidFill>
                  <a:srgbClr val="000000"/>
                </a:solidFill>
                <a:latin typeface="DM Serif Display"/>
                <a:ea typeface="DM Serif Display"/>
                <a:cs typeface="DM Serif Display"/>
                <a:sym typeface="DM Serif Display"/>
              </a:rPr>
              <a:t>Pie graph shows that 59% of the customers are using credit card, followed by cash on 33.2%</a:t>
            </a:r>
          </a:p>
          <a:p>
            <a:pPr algn="l">
              <a:lnSpc>
                <a:spcPts val="4358"/>
              </a:lnSpc>
            </a:pPr>
          </a:p>
          <a:p>
            <a:pPr algn="l">
              <a:lnSpc>
                <a:spcPts val="4358"/>
              </a:lnSpc>
              <a:spcBef>
                <a:spcPct val="0"/>
              </a:spcBef>
            </a:pPr>
            <a:r>
              <a:rPr lang="en-US" sz="3113">
                <a:solidFill>
                  <a:srgbClr val="000000"/>
                </a:solidFill>
                <a:latin typeface="DM Serif Display"/>
                <a:ea typeface="DM Serif Display"/>
                <a:cs typeface="DM Serif Display"/>
                <a:sym typeface="DM Serif Display"/>
              </a:rPr>
              <a:t>This signifies that most of the customer is the people who uses credit card.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1028700" y="1863041"/>
            <a:ext cx="10379181" cy="3589976"/>
          </a:xfrm>
          <a:custGeom>
            <a:avLst/>
            <a:gdLst/>
            <a:ahLst/>
            <a:cxnLst/>
            <a:rect r="r" b="b" t="t" l="l"/>
            <a:pathLst>
              <a:path h="3589976" w="10379181">
                <a:moveTo>
                  <a:pt x="0" y="0"/>
                </a:moveTo>
                <a:lnTo>
                  <a:pt x="10379181" y="0"/>
                </a:lnTo>
                <a:lnTo>
                  <a:pt x="10379181" y="3589976"/>
                </a:lnTo>
                <a:lnTo>
                  <a:pt x="0" y="3589976"/>
                </a:lnTo>
                <a:lnTo>
                  <a:pt x="0" y="0"/>
                </a:lnTo>
                <a:close/>
              </a:path>
            </a:pathLst>
          </a:custGeom>
          <a:blipFill>
            <a:blip r:embed="rId3"/>
            <a:stretch>
              <a:fillRect l="0" t="0" r="0" b="0"/>
            </a:stretch>
          </a:blipFill>
        </p:spPr>
      </p:sp>
      <p:sp>
        <p:nvSpPr>
          <p:cNvPr name="Freeform 4" id="4"/>
          <p:cNvSpPr/>
          <p:nvPr/>
        </p:nvSpPr>
        <p:spPr>
          <a:xfrm flipH="false" flipV="false" rot="0">
            <a:off x="7822184" y="3883559"/>
            <a:ext cx="9323094" cy="5722855"/>
          </a:xfrm>
          <a:custGeom>
            <a:avLst/>
            <a:gdLst/>
            <a:ahLst/>
            <a:cxnLst/>
            <a:rect r="r" b="b" t="t" l="l"/>
            <a:pathLst>
              <a:path h="5722855" w="9323094">
                <a:moveTo>
                  <a:pt x="0" y="0"/>
                </a:moveTo>
                <a:lnTo>
                  <a:pt x="9323094" y="0"/>
                </a:lnTo>
                <a:lnTo>
                  <a:pt x="9323094" y="5722855"/>
                </a:lnTo>
                <a:lnTo>
                  <a:pt x="0" y="5722855"/>
                </a:lnTo>
                <a:lnTo>
                  <a:pt x="0" y="0"/>
                </a:lnTo>
                <a:close/>
              </a:path>
            </a:pathLst>
          </a:custGeom>
          <a:blipFill>
            <a:blip r:embed="rId4"/>
            <a:stretch>
              <a:fillRect l="0" t="0" r="0" b="0"/>
            </a:stretch>
          </a:blipFill>
        </p:spPr>
      </p:sp>
      <p:sp>
        <p:nvSpPr>
          <p:cNvPr name="TextBox 5" id="5"/>
          <p:cNvSpPr txBox="true"/>
          <p:nvPr/>
        </p:nvSpPr>
        <p:spPr>
          <a:xfrm rot="0">
            <a:off x="1745520" y="-938"/>
            <a:ext cx="14385554"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Data Analysis</a:t>
            </a:r>
          </a:p>
        </p:txBody>
      </p:sp>
      <p:sp>
        <p:nvSpPr>
          <p:cNvPr name="TextBox 6" id="6"/>
          <p:cNvSpPr txBox="true"/>
          <p:nvPr/>
        </p:nvSpPr>
        <p:spPr>
          <a:xfrm rot="0">
            <a:off x="1028700" y="5761378"/>
            <a:ext cx="6318564" cy="3845036"/>
          </a:xfrm>
          <a:prstGeom prst="rect">
            <a:avLst/>
          </a:prstGeom>
        </p:spPr>
        <p:txBody>
          <a:bodyPr anchor="t" rtlCol="false" tIns="0" lIns="0" bIns="0" rIns="0">
            <a:spAutoFit/>
          </a:bodyPr>
          <a:lstStyle/>
          <a:p>
            <a:pPr algn="l">
              <a:lnSpc>
                <a:spcPts val="4358"/>
              </a:lnSpc>
              <a:spcBef>
                <a:spcPct val="0"/>
              </a:spcBef>
            </a:pPr>
            <a:r>
              <a:rPr lang="en-US" sz="3113">
                <a:solidFill>
                  <a:srgbClr val="000000"/>
                </a:solidFill>
                <a:latin typeface="DM Serif Display"/>
                <a:ea typeface="DM Serif Display"/>
                <a:cs typeface="DM Serif Display"/>
                <a:sym typeface="DM Serif Display"/>
              </a:rPr>
              <a:t>Pie graph shows that MOST of the customer prefers using Standard Rate. This is related to the Street-Hail vs Dispatch, since most of the customers prefer Street-Hail, therefore Standard Rate is more preferred than Negotiated.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2517491" y="2029643"/>
            <a:ext cx="12841611" cy="4191729"/>
          </a:xfrm>
          <a:custGeom>
            <a:avLst/>
            <a:gdLst/>
            <a:ahLst/>
            <a:cxnLst/>
            <a:rect r="r" b="b" t="t" l="l"/>
            <a:pathLst>
              <a:path h="4191729" w="12841611">
                <a:moveTo>
                  <a:pt x="0" y="0"/>
                </a:moveTo>
                <a:lnTo>
                  <a:pt x="12841611" y="0"/>
                </a:lnTo>
                <a:lnTo>
                  <a:pt x="12841611" y="4191729"/>
                </a:lnTo>
                <a:lnTo>
                  <a:pt x="0" y="4191729"/>
                </a:lnTo>
                <a:lnTo>
                  <a:pt x="0" y="0"/>
                </a:lnTo>
                <a:close/>
              </a:path>
            </a:pathLst>
          </a:custGeom>
          <a:blipFill>
            <a:blip r:embed="rId3"/>
            <a:stretch>
              <a:fillRect l="0" t="0" r="0" b="0"/>
            </a:stretch>
          </a:blipFill>
        </p:spPr>
      </p:sp>
      <p:sp>
        <p:nvSpPr>
          <p:cNvPr name="TextBox 4" id="4"/>
          <p:cNvSpPr txBox="true"/>
          <p:nvPr/>
        </p:nvSpPr>
        <p:spPr>
          <a:xfrm rot="0">
            <a:off x="1745520" y="-938"/>
            <a:ext cx="14385554"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Data Analysis</a:t>
            </a:r>
          </a:p>
        </p:txBody>
      </p:sp>
      <p:sp>
        <p:nvSpPr>
          <p:cNvPr name="TextBox 5" id="5"/>
          <p:cNvSpPr txBox="true"/>
          <p:nvPr/>
        </p:nvSpPr>
        <p:spPr>
          <a:xfrm rot="0">
            <a:off x="3841575" y="7070533"/>
            <a:ext cx="10604850" cy="2187767"/>
          </a:xfrm>
          <a:prstGeom prst="rect">
            <a:avLst/>
          </a:prstGeom>
        </p:spPr>
        <p:txBody>
          <a:bodyPr anchor="t" rtlCol="false" tIns="0" lIns="0" bIns="0" rIns="0">
            <a:spAutoFit/>
          </a:bodyPr>
          <a:lstStyle/>
          <a:p>
            <a:pPr algn="l">
              <a:lnSpc>
                <a:spcPts val="4358"/>
              </a:lnSpc>
              <a:spcBef>
                <a:spcPct val="0"/>
              </a:spcBef>
            </a:pPr>
            <a:r>
              <a:rPr lang="en-US" sz="3113">
                <a:solidFill>
                  <a:srgbClr val="000000"/>
                </a:solidFill>
                <a:latin typeface="DM Serif Display"/>
                <a:ea typeface="DM Serif Display"/>
                <a:cs typeface="DM Serif Display"/>
                <a:sym typeface="DM Serif Display"/>
              </a:rPr>
              <a:t>In Dispatch, almost every customer prefer to go with negotiated fare. We can see on the tableau dashboard that it reaches almost 100% of the customer that prefers negotiated fare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3929710" y="2484846"/>
            <a:ext cx="10428581" cy="3581946"/>
          </a:xfrm>
          <a:custGeom>
            <a:avLst/>
            <a:gdLst/>
            <a:ahLst/>
            <a:cxnLst/>
            <a:rect r="r" b="b" t="t" l="l"/>
            <a:pathLst>
              <a:path h="3581946" w="10428581">
                <a:moveTo>
                  <a:pt x="0" y="0"/>
                </a:moveTo>
                <a:lnTo>
                  <a:pt x="10428580" y="0"/>
                </a:lnTo>
                <a:lnTo>
                  <a:pt x="10428580" y="3581947"/>
                </a:lnTo>
                <a:lnTo>
                  <a:pt x="0" y="3581947"/>
                </a:lnTo>
                <a:lnTo>
                  <a:pt x="0" y="0"/>
                </a:lnTo>
                <a:close/>
              </a:path>
            </a:pathLst>
          </a:custGeom>
          <a:blipFill>
            <a:blip r:embed="rId3"/>
            <a:stretch>
              <a:fillRect l="0" t="0" r="0" b="0"/>
            </a:stretch>
          </a:blipFill>
        </p:spPr>
      </p:sp>
      <p:sp>
        <p:nvSpPr>
          <p:cNvPr name="TextBox 4" id="4"/>
          <p:cNvSpPr txBox="true"/>
          <p:nvPr/>
        </p:nvSpPr>
        <p:spPr>
          <a:xfrm rot="0">
            <a:off x="1745520" y="-938"/>
            <a:ext cx="14385554"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Data Analysis</a:t>
            </a:r>
          </a:p>
        </p:txBody>
      </p:sp>
      <p:sp>
        <p:nvSpPr>
          <p:cNvPr name="TextBox 5" id="5"/>
          <p:cNvSpPr txBox="true"/>
          <p:nvPr/>
        </p:nvSpPr>
        <p:spPr>
          <a:xfrm rot="0">
            <a:off x="5189202" y="6682124"/>
            <a:ext cx="7909597" cy="1082921"/>
          </a:xfrm>
          <a:prstGeom prst="rect">
            <a:avLst/>
          </a:prstGeom>
        </p:spPr>
        <p:txBody>
          <a:bodyPr anchor="t" rtlCol="false" tIns="0" lIns="0" bIns="0" rIns="0">
            <a:spAutoFit/>
          </a:bodyPr>
          <a:lstStyle/>
          <a:p>
            <a:pPr algn="l">
              <a:lnSpc>
                <a:spcPts val="4358"/>
              </a:lnSpc>
              <a:spcBef>
                <a:spcPct val="0"/>
              </a:spcBef>
            </a:pPr>
            <a:r>
              <a:rPr lang="en-US" sz="3113">
                <a:solidFill>
                  <a:srgbClr val="000000"/>
                </a:solidFill>
                <a:latin typeface="DM Serif Display"/>
                <a:ea typeface="DM Serif Display"/>
                <a:cs typeface="DM Serif Display"/>
                <a:sym typeface="DM Serif Display"/>
              </a:rPr>
              <a:t>Greenest in here refers to Pickup zone that generates the most revenue.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961987" y="2001998"/>
            <a:ext cx="6579562" cy="5461466"/>
          </a:xfrm>
          <a:custGeom>
            <a:avLst/>
            <a:gdLst/>
            <a:ahLst/>
            <a:cxnLst/>
            <a:rect r="r" b="b" t="t" l="l"/>
            <a:pathLst>
              <a:path h="5461466" w="6579562">
                <a:moveTo>
                  <a:pt x="0" y="0"/>
                </a:moveTo>
                <a:lnTo>
                  <a:pt x="6579562" y="0"/>
                </a:lnTo>
                <a:lnTo>
                  <a:pt x="6579562" y="5461466"/>
                </a:lnTo>
                <a:lnTo>
                  <a:pt x="0" y="5461466"/>
                </a:lnTo>
                <a:lnTo>
                  <a:pt x="0" y="0"/>
                </a:lnTo>
                <a:close/>
              </a:path>
            </a:pathLst>
          </a:custGeom>
          <a:blipFill>
            <a:blip r:embed="rId3"/>
            <a:stretch>
              <a:fillRect l="0" t="0" r="0" b="0"/>
            </a:stretch>
          </a:blipFill>
        </p:spPr>
      </p:sp>
      <p:sp>
        <p:nvSpPr>
          <p:cNvPr name="Freeform 4" id="4"/>
          <p:cNvSpPr/>
          <p:nvPr/>
        </p:nvSpPr>
        <p:spPr>
          <a:xfrm flipH="false" flipV="false" rot="0">
            <a:off x="10610077" y="1991753"/>
            <a:ext cx="6040201" cy="5471712"/>
          </a:xfrm>
          <a:custGeom>
            <a:avLst/>
            <a:gdLst/>
            <a:ahLst/>
            <a:cxnLst/>
            <a:rect r="r" b="b" t="t" l="l"/>
            <a:pathLst>
              <a:path h="5471712" w="6040201">
                <a:moveTo>
                  <a:pt x="0" y="0"/>
                </a:moveTo>
                <a:lnTo>
                  <a:pt x="6040201" y="0"/>
                </a:lnTo>
                <a:lnTo>
                  <a:pt x="6040201" y="5471711"/>
                </a:lnTo>
                <a:lnTo>
                  <a:pt x="0" y="5471711"/>
                </a:lnTo>
                <a:lnTo>
                  <a:pt x="0" y="0"/>
                </a:lnTo>
                <a:close/>
              </a:path>
            </a:pathLst>
          </a:custGeom>
          <a:blipFill>
            <a:blip r:embed="rId4"/>
            <a:stretch>
              <a:fillRect l="0" t="0" r="0" b="0"/>
            </a:stretch>
          </a:blipFill>
        </p:spPr>
      </p:sp>
      <p:sp>
        <p:nvSpPr>
          <p:cNvPr name="TextBox 5" id="5"/>
          <p:cNvSpPr txBox="true"/>
          <p:nvPr/>
        </p:nvSpPr>
        <p:spPr>
          <a:xfrm rot="0">
            <a:off x="1745520" y="-938"/>
            <a:ext cx="14385554"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Data Analysis</a:t>
            </a:r>
          </a:p>
        </p:txBody>
      </p:sp>
      <p:sp>
        <p:nvSpPr>
          <p:cNvPr name="TextBox 6" id="6"/>
          <p:cNvSpPr txBox="true"/>
          <p:nvPr/>
        </p:nvSpPr>
        <p:spPr>
          <a:xfrm rot="0">
            <a:off x="961987" y="8025439"/>
            <a:ext cx="7391671" cy="1635344"/>
          </a:xfrm>
          <a:prstGeom prst="rect">
            <a:avLst/>
          </a:prstGeom>
        </p:spPr>
        <p:txBody>
          <a:bodyPr anchor="t" rtlCol="false" tIns="0" lIns="0" bIns="0" rIns="0">
            <a:spAutoFit/>
          </a:bodyPr>
          <a:lstStyle/>
          <a:p>
            <a:pPr algn="l">
              <a:lnSpc>
                <a:spcPts val="4358"/>
              </a:lnSpc>
              <a:spcBef>
                <a:spcPct val="0"/>
              </a:spcBef>
            </a:pPr>
            <a:r>
              <a:rPr lang="en-US" sz="3113">
                <a:solidFill>
                  <a:srgbClr val="000000"/>
                </a:solidFill>
                <a:latin typeface="DM Serif Display"/>
                <a:ea typeface="DM Serif Display"/>
                <a:cs typeface="DM Serif Display"/>
                <a:sym typeface="DM Serif Display"/>
              </a:rPr>
              <a:t>We can see above that East Harlem generates the most revenue through the payment gateway of CreativeMobile</a:t>
            </a:r>
          </a:p>
        </p:txBody>
      </p:sp>
      <p:sp>
        <p:nvSpPr>
          <p:cNvPr name="TextBox 7" id="7"/>
          <p:cNvSpPr txBox="true"/>
          <p:nvPr/>
        </p:nvSpPr>
        <p:spPr>
          <a:xfrm rot="0">
            <a:off x="9934342" y="7892087"/>
            <a:ext cx="7391671" cy="1635344"/>
          </a:xfrm>
          <a:prstGeom prst="rect">
            <a:avLst/>
          </a:prstGeom>
        </p:spPr>
        <p:txBody>
          <a:bodyPr anchor="t" rtlCol="false" tIns="0" lIns="0" bIns="0" rIns="0">
            <a:spAutoFit/>
          </a:bodyPr>
          <a:lstStyle/>
          <a:p>
            <a:pPr algn="l">
              <a:lnSpc>
                <a:spcPts val="4358"/>
              </a:lnSpc>
              <a:spcBef>
                <a:spcPct val="0"/>
              </a:spcBef>
            </a:pPr>
            <a:r>
              <a:rPr lang="en-US" sz="3113">
                <a:solidFill>
                  <a:srgbClr val="000000"/>
                </a:solidFill>
                <a:latin typeface="DM Serif Display"/>
                <a:ea typeface="DM Serif Display"/>
                <a:cs typeface="DM Serif Display"/>
                <a:sym typeface="DM Serif Display"/>
              </a:rPr>
              <a:t>We can see above that East Harlem too generates the most revenue through the payment gateway of Verifone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3227405" y="3103096"/>
            <a:ext cx="11833190" cy="2178848"/>
          </a:xfrm>
          <a:custGeom>
            <a:avLst/>
            <a:gdLst/>
            <a:ahLst/>
            <a:cxnLst/>
            <a:rect r="r" b="b" t="t" l="l"/>
            <a:pathLst>
              <a:path h="2178848" w="11833190">
                <a:moveTo>
                  <a:pt x="0" y="0"/>
                </a:moveTo>
                <a:lnTo>
                  <a:pt x="11833190" y="0"/>
                </a:lnTo>
                <a:lnTo>
                  <a:pt x="11833190" y="2178848"/>
                </a:lnTo>
                <a:lnTo>
                  <a:pt x="0" y="2178848"/>
                </a:lnTo>
                <a:lnTo>
                  <a:pt x="0" y="0"/>
                </a:lnTo>
                <a:close/>
              </a:path>
            </a:pathLst>
          </a:custGeom>
          <a:blipFill>
            <a:blip r:embed="rId3"/>
            <a:stretch>
              <a:fillRect l="0" t="0" r="0" b="0"/>
            </a:stretch>
          </a:blipFill>
        </p:spPr>
      </p:sp>
      <p:sp>
        <p:nvSpPr>
          <p:cNvPr name="TextBox 4" id="4"/>
          <p:cNvSpPr txBox="true"/>
          <p:nvPr/>
        </p:nvSpPr>
        <p:spPr>
          <a:xfrm rot="0">
            <a:off x="1745520" y="-938"/>
            <a:ext cx="14385554"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Data Analysis</a:t>
            </a:r>
          </a:p>
        </p:txBody>
      </p:sp>
      <p:sp>
        <p:nvSpPr>
          <p:cNvPr name="TextBox 5" id="5"/>
          <p:cNvSpPr txBox="true"/>
          <p:nvPr/>
        </p:nvSpPr>
        <p:spPr>
          <a:xfrm rot="0">
            <a:off x="4983498" y="6045555"/>
            <a:ext cx="7909597" cy="1082921"/>
          </a:xfrm>
          <a:prstGeom prst="rect">
            <a:avLst/>
          </a:prstGeom>
        </p:spPr>
        <p:txBody>
          <a:bodyPr anchor="t" rtlCol="false" tIns="0" lIns="0" bIns="0" rIns="0">
            <a:spAutoFit/>
          </a:bodyPr>
          <a:lstStyle/>
          <a:p>
            <a:pPr algn="l">
              <a:lnSpc>
                <a:spcPts val="4358"/>
              </a:lnSpc>
              <a:spcBef>
                <a:spcPct val="0"/>
              </a:spcBef>
            </a:pPr>
            <a:r>
              <a:rPr lang="en-US" sz="3113">
                <a:solidFill>
                  <a:srgbClr val="000000"/>
                </a:solidFill>
                <a:latin typeface="DM Serif Display"/>
                <a:ea typeface="DM Serif Display"/>
                <a:cs typeface="DM Serif Display"/>
                <a:sym typeface="DM Serif Display"/>
              </a:rPr>
              <a:t>Hottest in here refers to Pickup zone that generates the most number of transaction.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1028700" y="2036897"/>
            <a:ext cx="5569129" cy="5499688"/>
          </a:xfrm>
          <a:custGeom>
            <a:avLst/>
            <a:gdLst/>
            <a:ahLst/>
            <a:cxnLst/>
            <a:rect r="r" b="b" t="t" l="l"/>
            <a:pathLst>
              <a:path h="5499688" w="5569129">
                <a:moveTo>
                  <a:pt x="0" y="0"/>
                </a:moveTo>
                <a:lnTo>
                  <a:pt x="5569129" y="0"/>
                </a:lnTo>
                <a:lnTo>
                  <a:pt x="5569129" y="5499689"/>
                </a:lnTo>
                <a:lnTo>
                  <a:pt x="0" y="5499689"/>
                </a:lnTo>
                <a:lnTo>
                  <a:pt x="0" y="0"/>
                </a:lnTo>
                <a:close/>
              </a:path>
            </a:pathLst>
          </a:custGeom>
          <a:blipFill>
            <a:blip r:embed="rId3"/>
            <a:stretch>
              <a:fillRect l="0" t="0" r="0" b="0"/>
            </a:stretch>
          </a:blipFill>
        </p:spPr>
      </p:sp>
      <p:sp>
        <p:nvSpPr>
          <p:cNvPr name="Freeform 4" id="4"/>
          <p:cNvSpPr/>
          <p:nvPr/>
        </p:nvSpPr>
        <p:spPr>
          <a:xfrm flipH="false" flipV="false" rot="0">
            <a:off x="10326066" y="1979106"/>
            <a:ext cx="5636934" cy="5481918"/>
          </a:xfrm>
          <a:custGeom>
            <a:avLst/>
            <a:gdLst/>
            <a:ahLst/>
            <a:cxnLst/>
            <a:rect r="r" b="b" t="t" l="l"/>
            <a:pathLst>
              <a:path h="5481918" w="5636934">
                <a:moveTo>
                  <a:pt x="0" y="0"/>
                </a:moveTo>
                <a:lnTo>
                  <a:pt x="5636934" y="0"/>
                </a:lnTo>
                <a:lnTo>
                  <a:pt x="5636934" y="5481919"/>
                </a:lnTo>
                <a:lnTo>
                  <a:pt x="0" y="5481919"/>
                </a:lnTo>
                <a:lnTo>
                  <a:pt x="0" y="0"/>
                </a:lnTo>
                <a:close/>
              </a:path>
            </a:pathLst>
          </a:custGeom>
          <a:blipFill>
            <a:blip r:embed="rId4"/>
            <a:stretch>
              <a:fillRect l="0" t="0" r="0" b="0"/>
            </a:stretch>
          </a:blipFill>
        </p:spPr>
      </p:sp>
      <p:sp>
        <p:nvSpPr>
          <p:cNvPr name="TextBox 5" id="5"/>
          <p:cNvSpPr txBox="true"/>
          <p:nvPr/>
        </p:nvSpPr>
        <p:spPr>
          <a:xfrm rot="0">
            <a:off x="1745520" y="-938"/>
            <a:ext cx="14385554"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Data Analysis</a:t>
            </a:r>
          </a:p>
        </p:txBody>
      </p:sp>
      <p:sp>
        <p:nvSpPr>
          <p:cNvPr name="TextBox 6" id="6"/>
          <p:cNvSpPr txBox="true"/>
          <p:nvPr/>
        </p:nvSpPr>
        <p:spPr>
          <a:xfrm rot="0">
            <a:off x="961987" y="8025439"/>
            <a:ext cx="7391671" cy="1635344"/>
          </a:xfrm>
          <a:prstGeom prst="rect">
            <a:avLst/>
          </a:prstGeom>
        </p:spPr>
        <p:txBody>
          <a:bodyPr anchor="t" rtlCol="false" tIns="0" lIns="0" bIns="0" rIns="0">
            <a:spAutoFit/>
          </a:bodyPr>
          <a:lstStyle/>
          <a:p>
            <a:pPr algn="l">
              <a:lnSpc>
                <a:spcPts val="4358"/>
              </a:lnSpc>
              <a:spcBef>
                <a:spcPct val="0"/>
              </a:spcBef>
            </a:pPr>
            <a:r>
              <a:rPr lang="en-US" sz="3113">
                <a:solidFill>
                  <a:srgbClr val="000000"/>
                </a:solidFill>
                <a:latin typeface="DM Serif Display"/>
                <a:ea typeface="DM Serif Display"/>
                <a:cs typeface="DM Serif Display"/>
                <a:sym typeface="DM Serif Display"/>
              </a:rPr>
              <a:t>We can see above that East Harlem generates the most num of trx through the payment gateway of CreativeMobile</a:t>
            </a:r>
          </a:p>
        </p:txBody>
      </p:sp>
      <p:sp>
        <p:nvSpPr>
          <p:cNvPr name="TextBox 7" id="7"/>
          <p:cNvSpPr txBox="true"/>
          <p:nvPr/>
        </p:nvSpPr>
        <p:spPr>
          <a:xfrm rot="0">
            <a:off x="9934342" y="7892087"/>
            <a:ext cx="7391671" cy="1635344"/>
          </a:xfrm>
          <a:prstGeom prst="rect">
            <a:avLst/>
          </a:prstGeom>
        </p:spPr>
        <p:txBody>
          <a:bodyPr anchor="t" rtlCol="false" tIns="0" lIns="0" bIns="0" rIns="0">
            <a:spAutoFit/>
          </a:bodyPr>
          <a:lstStyle/>
          <a:p>
            <a:pPr algn="l">
              <a:lnSpc>
                <a:spcPts val="4358"/>
              </a:lnSpc>
              <a:spcBef>
                <a:spcPct val="0"/>
              </a:spcBef>
            </a:pPr>
            <a:r>
              <a:rPr lang="en-US" sz="3113">
                <a:solidFill>
                  <a:srgbClr val="000000"/>
                </a:solidFill>
                <a:latin typeface="DM Serif Display"/>
                <a:ea typeface="DM Serif Display"/>
                <a:cs typeface="DM Serif Display"/>
                <a:sym typeface="DM Serif Display"/>
              </a:rPr>
              <a:t>We can see above that East Harlem too generates the most num of trx through the payment gateway of Verifone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7730250" y="2008819"/>
            <a:ext cx="10042747" cy="5624212"/>
          </a:xfrm>
          <a:custGeom>
            <a:avLst/>
            <a:gdLst/>
            <a:ahLst/>
            <a:cxnLst/>
            <a:rect r="r" b="b" t="t" l="l"/>
            <a:pathLst>
              <a:path h="5624212" w="10042747">
                <a:moveTo>
                  <a:pt x="0" y="0"/>
                </a:moveTo>
                <a:lnTo>
                  <a:pt x="10042747" y="0"/>
                </a:lnTo>
                <a:lnTo>
                  <a:pt x="10042747" y="5624212"/>
                </a:lnTo>
                <a:lnTo>
                  <a:pt x="0" y="5624212"/>
                </a:lnTo>
                <a:lnTo>
                  <a:pt x="0" y="0"/>
                </a:lnTo>
                <a:close/>
              </a:path>
            </a:pathLst>
          </a:custGeom>
          <a:blipFill>
            <a:blip r:embed="rId3"/>
            <a:stretch>
              <a:fillRect l="0" t="0" r="0" b="0"/>
            </a:stretch>
          </a:blipFill>
        </p:spPr>
      </p:sp>
      <p:sp>
        <p:nvSpPr>
          <p:cNvPr name="TextBox 4" id="4"/>
          <p:cNvSpPr txBox="true"/>
          <p:nvPr/>
        </p:nvSpPr>
        <p:spPr>
          <a:xfrm rot="0">
            <a:off x="1745520" y="-938"/>
            <a:ext cx="14385554"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Tableau Dashboard</a:t>
            </a:r>
          </a:p>
        </p:txBody>
      </p:sp>
      <p:sp>
        <p:nvSpPr>
          <p:cNvPr name="TextBox 5" id="5"/>
          <p:cNvSpPr txBox="true"/>
          <p:nvPr/>
        </p:nvSpPr>
        <p:spPr>
          <a:xfrm rot="0">
            <a:off x="679334" y="8542588"/>
            <a:ext cx="16929331" cy="1307599"/>
          </a:xfrm>
          <a:prstGeom prst="rect">
            <a:avLst/>
          </a:prstGeom>
        </p:spPr>
        <p:txBody>
          <a:bodyPr anchor="t" rtlCol="false" tIns="0" lIns="0" bIns="0" rIns="0">
            <a:spAutoFit/>
          </a:bodyPr>
          <a:lstStyle/>
          <a:p>
            <a:pPr algn="ctr">
              <a:lnSpc>
                <a:spcPts val="5090"/>
              </a:lnSpc>
            </a:pPr>
            <a:r>
              <a:rPr lang="en-US" sz="3636" u="sng">
                <a:solidFill>
                  <a:srgbClr val="000000"/>
                </a:solidFill>
                <a:latin typeface="Consolas"/>
                <a:ea typeface="Consolas"/>
                <a:cs typeface="Consolas"/>
                <a:sym typeface="Consolas"/>
                <a:hlinkClick r:id="rId4" tooltip="https://public.tableau.com/app/profile/fauzan.harlyanto.putra/viz/NYCTaxiProfitabilityandActivityAnalysis/Dashboard1?publish=yes"/>
              </a:rPr>
              <a:t>https://public.tableau.com/app/profile/fauzan.harlyanto.putra/viz/NYCTaxiProfitabilityandActivityAnalysis/Dashboard1?publish=yes</a:t>
            </a:r>
          </a:p>
        </p:txBody>
      </p:sp>
      <p:sp>
        <p:nvSpPr>
          <p:cNvPr name="TextBox 6" id="6"/>
          <p:cNvSpPr txBox="true"/>
          <p:nvPr/>
        </p:nvSpPr>
        <p:spPr>
          <a:xfrm rot="0">
            <a:off x="1403750" y="3698466"/>
            <a:ext cx="5230668" cy="2187767"/>
          </a:xfrm>
          <a:prstGeom prst="rect">
            <a:avLst/>
          </a:prstGeom>
        </p:spPr>
        <p:txBody>
          <a:bodyPr anchor="t" rtlCol="false" tIns="0" lIns="0" bIns="0" rIns="0">
            <a:spAutoFit/>
          </a:bodyPr>
          <a:lstStyle/>
          <a:p>
            <a:pPr algn="l">
              <a:lnSpc>
                <a:spcPts val="4358"/>
              </a:lnSpc>
              <a:spcBef>
                <a:spcPct val="0"/>
              </a:spcBef>
            </a:pPr>
            <a:r>
              <a:rPr lang="en-US" sz="3113">
                <a:solidFill>
                  <a:srgbClr val="000000"/>
                </a:solidFill>
                <a:latin typeface="DM Serif Display"/>
                <a:ea typeface="DM Serif Display"/>
                <a:cs typeface="DM Serif Display"/>
                <a:sym typeface="DM Serif Display"/>
              </a:rPr>
              <a:t>For better analysis visualisation, check out our Tableau dashboard, through the link below</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9917910" y="5539425"/>
            <a:ext cx="7529614" cy="3092901"/>
          </a:xfrm>
          <a:custGeom>
            <a:avLst/>
            <a:gdLst/>
            <a:ahLst/>
            <a:cxnLst/>
            <a:rect r="r" b="b" t="t" l="l"/>
            <a:pathLst>
              <a:path h="3092901" w="7529614">
                <a:moveTo>
                  <a:pt x="0" y="0"/>
                </a:moveTo>
                <a:lnTo>
                  <a:pt x="7529614" y="0"/>
                </a:lnTo>
                <a:lnTo>
                  <a:pt x="7529614" y="3092900"/>
                </a:lnTo>
                <a:lnTo>
                  <a:pt x="0" y="3092900"/>
                </a:lnTo>
                <a:lnTo>
                  <a:pt x="0" y="0"/>
                </a:lnTo>
                <a:close/>
              </a:path>
            </a:pathLst>
          </a:custGeom>
          <a:blipFill>
            <a:blip r:embed="rId3"/>
            <a:stretch>
              <a:fillRect l="0" t="0" r="0" b="0"/>
            </a:stretch>
          </a:blipFill>
        </p:spPr>
      </p:sp>
      <p:sp>
        <p:nvSpPr>
          <p:cNvPr name="Freeform 4" id="4"/>
          <p:cNvSpPr/>
          <p:nvPr/>
        </p:nvSpPr>
        <p:spPr>
          <a:xfrm flipH="false" flipV="false" rot="0">
            <a:off x="13086338" y="2224389"/>
            <a:ext cx="4361185" cy="3694180"/>
          </a:xfrm>
          <a:custGeom>
            <a:avLst/>
            <a:gdLst/>
            <a:ahLst/>
            <a:cxnLst/>
            <a:rect r="r" b="b" t="t" l="l"/>
            <a:pathLst>
              <a:path h="3694180" w="4361185">
                <a:moveTo>
                  <a:pt x="0" y="0"/>
                </a:moveTo>
                <a:lnTo>
                  <a:pt x="4361186" y="0"/>
                </a:lnTo>
                <a:lnTo>
                  <a:pt x="4361186" y="3694180"/>
                </a:lnTo>
                <a:lnTo>
                  <a:pt x="0" y="3694180"/>
                </a:lnTo>
                <a:lnTo>
                  <a:pt x="0" y="0"/>
                </a:lnTo>
                <a:close/>
              </a:path>
            </a:pathLst>
          </a:custGeom>
          <a:blipFill>
            <a:blip r:embed="rId4"/>
            <a:stretch>
              <a:fillRect l="0" t="0" r="0" b="0"/>
            </a:stretch>
          </a:blipFill>
        </p:spPr>
      </p:sp>
      <p:sp>
        <p:nvSpPr>
          <p:cNvPr name="TextBox 5" id="5"/>
          <p:cNvSpPr txBox="true"/>
          <p:nvPr/>
        </p:nvSpPr>
        <p:spPr>
          <a:xfrm rot="0">
            <a:off x="5761955" y="88360"/>
            <a:ext cx="7027430"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Conclusion</a:t>
            </a:r>
          </a:p>
        </p:txBody>
      </p:sp>
      <p:sp>
        <p:nvSpPr>
          <p:cNvPr name="TextBox 6" id="6"/>
          <p:cNvSpPr txBox="true"/>
          <p:nvPr/>
        </p:nvSpPr>
        <p:spPr>
          <a:xfrm rot="0">
            <a:off x="816825" y="1794462"/>
            <a:ext cx="5639230" cy="6188225"/>
          </a:xfrm>
          <a:prstGeom prst="rect">
            <a:avLst/>
          </a:prstGeom>
        </p:spPr>
        <p:txBody>
          <a:bodyPr anchor="t" rtlCol="false" tIns="0" lIns="0" bIns="0" rIns="0">
            <a:spAutoFit/>
          </a:bodyPr>
          <a:lstStyle/>
          <a:p>
            <a:pPr algn="l">
              <a:lnSpc>
                <a:spcPts val="4078"/>
              </a:lnSpc>
            </a:pPr>
            <a:r>
              <a:rPr lang="en-US" sz="2913">
                <a:solidFill>
                  <a:srgbClr val="000000"/>
                </a:solidFill>
                <a:latin typeface="DM Serif Display"/>
                <a:ea typeface="DM Serif Display"/>
                <a:cs typeface="DM Serif Display"/>
                <a:sym typeface="DM Serif Display"/>
              </a:rPr>
              <a:t>Descriptive Statistic:</a:t>
            </a:r>
          </a:p>
          <a:p>
            <a:pPr algn="l" marL="542596" indent="-271298" lvl="1">
              <a:lnSpc>
                <a:spcPts val="3518"/>
              </a:lnSpc>
              <a:buFont typeface="Arial"/>
              <a:buChar char="•"/>
            </a:pPr>
            <a:r>
              <a:rPr lang="en-US" sz="2513">
                <a:solidFill>
                  <a:srgbClr val="000000"/>
                </a:solidFill>
                <a:latin typeface="The Seasons"/>
                <a:ea typeface="The Seasons"/>
                <a:cs typeface="The Seasons"/>
                <a:sym typeface="The Seasons"/>
              </a:rPr>
              <a:t>Street Hail generates more transaction than Dispatch, this could be a sign that more customer are prefer street hailing directly than go through the phone call to the dispatch.</a:t>
            </a:r>
          </a:p>
          <a:p>
            <a:pPr algn="l" marL="542596" indent="-271298" lvl="1">
              <a:lnSpc>
                <a:spcPts val="3518"/>
              </a:lnSpc>
              <a:buFont typeface="Arial"/>
              <a:buChar char="•"/>
            </a:pPr>
            <a:r>
              <a:rPr lang="en-US" sz="2513">
                <a:solidFill>
                  <a:srgbClr val="000000"/>
                </a:solidFill>
                <a:latin typeface="The Seasons"/>
                <a:ea typeface="The Seasons"/>
                <a:cs typeface="The Seasons"/>
                <a:sym typeface="The Seasons"/>
              </a:rPr>
              <a:t>Verifone generates more transaction than Creative Mobile, this could be a sign that Verifone is much more applied in the Taxi than Creative Mobile. Or it could be that Customers prefer more to use Verifone than Creative Mobile.</a:t>
            </a:r>
          </a:p>
        </p:txBody>
      </p:sp>
      <p:sp>
        <p:nvSpPr>
          <p:cNvPr name="TextBox 7" id="7"/>
          <p:cNvSpPr txBox="true"/>
          <p:nvPr/>
        </p:nvSpPr>
        <p:spPr>
          <a:xfrm rot="0">
            <a:off x="6456055" y="1794462"/>
            <a:ext cx="5639230" cy="3573512"/>
          </a:xfrm>
          <a:prstGeom prst="rect">
            <a:avLst/>
          </a:prstGeom>
        </p:spPr>
        <p:txBody>
          <a:bodyPr anchor="t" rtlCol="false" tIns="0" lIns="0" bIns="0" rIns="0">
            <a:spAutoFit/>
          </a:bodyPr>
          <a:lstStyle/>
          <a:p>
            <a:pPr algn="l">
              <a:lnSpc>
                <a:spcPts val="4078"/>
              </a:lnSpc>
            </a:pPr>
            <a:r>
              <a:rPr lang="en-US" sz="2913">
                <a:solidFill>
                  <a:srgbClr val="000000"/>
                </a:solidFill>
                <a:latin typeface="DM Serif Display"/>
                <a:ea typeface="DM Serif Display"/>
                <a:cs typeface="DM Serif Display"/>
                <a:sym typeface="DM Serif Display"/>
              </a:rPr>
              <a:t>Inference Statistic:</a:t>
            </a:r>
          </a:p>
          <a:p>
            <a:pPr algn="l" marL="628954" indent="-314477" lvl="1">
              <a:lnSpc>
                <a:spcPts val="4078"/>
              </a:lnSpc>
              <a:buFont typeface="Arial"/>
              <a:buChar char="•"/>
            </a:pPr>
            <a:r>
              <a:rPr lang="en-US" sz="2913">
                <a:solidFill>
                  <a:srgbClr val="000000"/>
                </a:solidFill>
                <a:latin typeface="The Seasons"/>
                <a:ea typeface="The Seasons"/>
                <a:cs typeface="The Seasons"/>
                <a:sym typeface="The Seasons"/>
              </a:rPr>
              <a:t>With P-Value = 1.52 * 10^-6 we can conclude that there is significance correlation between the ‘store and forward flag’ variable to ‘revenue’ variable</a:t>
            </a:r>
          </a:p>
        </p:txBody>
      </p:sp>
      <p:sp>
        <p:nvSpPr>
          <p:cNvPr name="TextBox 8" id="8"/>
          <p:cNvSpPr txBox="true"/>
          <p:nvPr/>
        </p:nvSpPr>
        <p:spPr>
          <a:xfrm rot="0">
            <a:off x="13086338" y="1693890"/>
            <a:ext cx="2378544" cy="530498"/>
          </a:xfrm>
          <a:prstGeom prst="rect">
            <a:avLst/>
          </a:prstGeom>
        </p:spPr>
        <p:txBody>
          <a:bodyPr anchor="t" rtlCol="false" tIns="0" lIns="0" bIns="0" rIns="0">
            <a:spAutoFit/>
          </a:bodyPr>
          <a:lstStyle/>
          <a:p>
            <a:pPr algn="ctr">
              <a:lnSpc>
                <a:spcPts val="4358"/>
              </a:lnSpc>
              <a:spcBef>
                <a:spcPct val="0"/>
              </a:spcBef>
            </a:pPr>
            <a:r>
              <a:rPr lang="en-US" sz="3113">
                <a:solidFill>
                  <a:srgbClr val="000000"/>
                </a:solidFill>
                <a:latin typeface="DM Serif Display"/>
                <a:ea typeface="DM Serif Display"/>
                <a:cs typeface="DM Serif Display"/>
                <a:sym typeface="DM Serif Display"/>
              </a:rPr>
              <a:t>Visualisation</a:t>
            </a:r>
            <a:r>
              <a:rPr lang="en-US" sz="3113">
                <a:solidFill>
                  <a:srgbClr val="000000"/>
                </a:solidFill>
                <a:latin typeface="DM Serif Display"/>
                <a:ea typeface="DM Serif Display"/>
                <a:cs typeface="DM Serif Display"/>
                <a:sym typeface="DM Serif Display"/>
              </a:rPr>
              <a: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grpSp>
        <p:nvGrpSpPr>
          <p:cNvPr name="Group 3" id="3"/>
          <p:cNvGrpSpPr/>
          <p:nvPr/>
        </p:nvGrpSpPr>
        <p:grpSpPr>
          <a:xfrm rot="0">
            <a:off x="0" y="0"/>
            <a:ext cx="1657338" cy="10287000"/>
            <a:chOff x="0" y="0"/>
            <a:chExt cx="436501" cy="2709333"/>
          </a:xfrm>
        </p:grpSpPr>
        <p:sp>
          <p:nvSpPr>
            <p:cNvPr name="Freeform 4" id="4"/>
            <p:cNvSpPr/>
            <p:nvPr/>
          </p:nvSpPr>
          <p:spPr>
            <a:xfrm flipH="false" flipV="false" rot="0">
              <a:off x="0" y="0"/>
              <a:ext cx="436501" cy="2709333"/>
            </a:xfrm>
            <a:custGeom>
              <a:avLst/>
              <a:gdLst/>
              <a:ahLst/>
              <a:cxnLst/>
              <a:rect r="r" b="b" t="t" l="l"/>
              <a:pathLst>
                <a:path h="2709333" w="436501">
                  <a:moveTo>
                    <a:pt x="0" y="0"/>
                  </a:moveTo>
                  <a:lnTo>
                    <a:pt x="436501" y="0"/>
                  </a:lnTo>
                  <a:lnTo>
                    <a:pt x="436501" y="2709333"/>
                  </a:lnTo>
                  <a:lnTo>
                    <a:pt x="0" y="2709333"/>
                  </a:lnTo>
                  <a:close/>
                </a:path>
              </a:pathLst>
            </a:custGeom>
            <a:solidFill>
              <a:srgbClr val="493E2B"/>
            </a:solidFill>
          </p:spPr>
        </p:sp>
        <p:sp>
          <p:nvSpPr>
            <p:cNvPr name="TextBox 5" id="5"/>
            <p:cNvSpPr txBox="true"/>
            <p:nvPr/>
          </p:nvSpPr>
          <p:spPr>
            <a:xfrm>
              <a:off x="0" y="-38100"/>
              <a:ext cx="436501" cy="27474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061566" y="3547444"/>
            <a:ext cx="3689449" cy="3689449"/>
            <a:chOff x="0" y="0"/>
            <a:chExt cx="4919265" cy="4919265"/>
          </a:xfrm>
        </p:grpSpPr>
        <p:grpSp>
          <p:nvGrpSpPr>
            <p:cNvPr name="Group 7" id="7"/>
            <p:cNvGrpSpPr/>
            <p:nvPr/>
          </p:nvGrpSpPr>
          <p:grpSpPr>
            <a:xfrm rot="0">
              <a:off x="0" y="0"/>
              <a:ext cx="4919265" cy="491926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4B8A3"/>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322"/>
                  </a:lnSpc>
                </a:pPr>
              </a:p>
            </p:txBody>
          </p:sp>
        </p:grpSp>
        <p:sp>
          <p:nvSpPr>
            <p:cNvPr name="Freeform 10" id="10"/>
            <p:cNvSpPr/>
            <p:nvPr/>
          </p:nvSpPr>
          <p:spPr>
            <a:xfrm flipH="false" flipV="false" rot="0">
              <a:off x="266283" y="558225"/>
              <a:ext cx="4386698" cy="3802816"/>
            </a:xfrm>
            <a:custGeom>
              <a:avLst/>
              <a:gdLst/>
              <a:ahLst/>
              <a:cxnLst/>
              <a:rect r="r" b="b" t="t" l="l"/>
              <a:pathLst>
                <a:path h="3802816" w="4386698">
                  <a:moveTo>
                    <a:pt x="0" y="0"/>
                  </a:moveTo>
                  <a:lnTo>
                    <a:pt x="4386699" y="0"/>
                  </a:lnTo>
                  <a:lnTo>
                    <a:pt x="4386699" y="3802815"/>
                  </a:lnTo>
                  <a:lnTo>
                    <a:pt x="0" y="3802815"/>
                  </a:lnTo>
                  <a:lnTo>
                    <a:pt x="0" y="0"/>
                  </a:lnTo>
                  <a:close/>
                </a:path>
              </a:pathLst>
            </a:custGeom>
            <a:blipFill>
              <a:blip r:embed="rId3"/>
              <a:stretch>
                <a:fillRect l="0" t="0" r="0" b="-15353"/>
              </a:stretch>
            </a:blipFill>
          </p:spPr>
        </p:sp>
      </p:grpSp>
      <p:sp>
        <p:nvSpPr>
          <p:cNvPr name="TextBox 11" id="11"/>
          <p:cNvSpPr txBox="true"/>
          <p:nvPr/>
        </p:nvSpPr>
        <p:spPr>
          <a:xfrm rot="0">
            <a:off x="7751014" y="4565290"/>
            <a:ext cx="6223751"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Overview</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grpSp>
        <p:nvGrpSpPr>
          <p:cNvPr name="Group 3" id="3"/>
          <p:cNvGrpSpPr/>
          <p:nvPr/>
        </p:nvGrpSpPr>
        <p:grpSpPr>
          <a:xfrm rot="0">
            <a:off x="816825" y="3035829"/>
            <a:ext cx="4830723" cy="4729628"/>
            <a:chOff x="0" y="0"/>
            <a:chExt cx="6440965" cy="6306171"/>
          </a:xfrm>
        </p:grpSpPr>
        <p:sp>
          <p:nvSpPr>
            <p:cNvPr name="Freeform 4" id="4"/>
            <p:cNvSpPr/>
            <p:nvPr/>
          </p:nvSpPr>
          <p:spPr>
            <a:xfrm flipH="false" flipV="false" rot="0">
              <a:off x="0" y="722672"/>
              <a:ext cx="6440965" cy="5583499"/>
            </a:xfrm>
            <a:custGeom>
              <a:avLst/>
              <a:gdLst/>
              <a:ahLst/>
              <a:cxnLst/>
              <a:rect r="r" b="b" t="t" l="l"/>
              <a:pathLst>
                <a:path h="5583499" w="6440965">
                  <a:moveTo>
                    <a:pt x="0" y="0"/>
                  </a:moveTo>
                  <a:lnTo>
                    <a:pt x="6440965" y="0"/>
                  </a:lnTo>
                  <a:lnTo>
                    <a:pt x="6440965" y="5583499"/>
                  </a:lnTo>
                  <a:lnTo>
                    <a:pt x="0" y="5583499"/>
                  </a:lnTo>
                  <a:lnTo>
                    <a:pt x="0" y="0"/>
                  </a:lnTo>
                  <a:close/>
                </a:path>
              </a:pathLst>
            </a:custGeom>
            <a:blipFill>
              <a:blip r:embed="rId3"/>
              <a:stretch>
                <a:fillRect l="0" t="0" r="0" b="0"/>
              </a:stretch>
            </a:blipFill>
          </p:spPr>
        </p:sp>
        <p:sp>
          <p:nvSpPr>
            <p:cNvPr name="TextBox 5" id="5"/>
            <p:cNvSpPr txBox="true"/>
            <p:nvPr/>
          </p:nvSpPr>
          <p:spPr>
            <a:xfrm rot="0">
              <a:off x="0" y="-47625"/>
              <a:ext cx="4109906" cy="556928"/>
            </a:xfrm>
            <a:prstGeom prst="rect">
              <a:avLst/>
            </a:prstGeom>
          </p:spPr>
          <p:txBody>
            <a:bodyPr anchor="t" rtlCol="false" tIns="0" lIns="0" bIns="0" rIns="0">
              <a:spAutoFit/>
            </a:bodyPr>
            <a:lstStyle/>
            <a:p>
              <a:pPr algn="l">
                <a:lnSpc>
                  <a:spcPts val="3517"/>
                </a:lnSpc>
                <a:spcBef>
                  <a:spcPct val="0"/>
                </a:spcBef>
              </a:pPr>
              <a:r>
                <a:rPr lang="en-US" sz="2512">
                  <a:solidFill>
                    <a:srgbClr val="000000"/>
                  </a:solidFill>
                  <a:latin typeface="DM Serif Display"/>
                  <a:ea typeface="DM Serif Display"/>
                  <a:cs typeface="DM Serif Display"/>
                  <a:sym typeface="DM Serif Display"/>
                </a:rPr>
                <a:t>Busiest Pick Up Spot</a:t>
              </a:r>
            </a:p>
          </p:txBody>
        </p:sp>
      </p:grpSp>
      <p:sp>
        <p:nvSpPr>
          <p:cNvPr name="Freeform 6" id="6"/>
          <p:cNvSpPr/>
          <p:nvPr/>
        </p:nvSpPr>
        <p:spPr>
          <a:xfrm flipH="false" flipV="false" rot="0">
            <a:off x="9518374" y="3833027"/>
            <a:ext cx="8337625" cy="2212574"/>
          </a:xfrm>
          <a:custGeom>
            <a:avLst/>
            <a:gdLst/>
            <a:ahLst/>
            <a:cxnLst/>
            <a:rect r="r" b="b" t="t" l="l"/>
            <a:pathLst>
              <a:path h="2212574" w="8337625">
                <a:moveTo>
                  <a:pt x="0" y="0"/>
                </a:moveTo>
                <a:lnTo>
                  <a:pt x="8337626" y="0"/>
                </a:lnTo>
                <a:lnTo>
                  <a:pt x="8337626" y="2212574"/>
                </a:lnTo>
                <a:lnTo>
                  <a:pt x="0" y="2212574"/>
                </a:lnTo>
                <a:lnTo>
                  <a:pt x="0" y="0"/>
                </a:lnTo>
                <a:close/>
              </a:path>
            </a:pathLst>
          </a:custGeom>
          <a:blipFill>
            <a:blip r:embed="rId4"/>
            <a:stretch>
              <a:fillRect l="0" t="0" r="0" b="0"/>
            </a:stretch>
          </a:blipFill>
        </p:spPr>
      </p:sp>
      <p:sp>
        <p:nvSpPr>
          <p:cNvPr name="TextBox 7" id="7"/>
          <p:cNvSpPr txBox="true"/>
          <p:nvPr/>
        </p:nvSpPr>
        <p:spPr>
          <a:xfrm rot="0">
            <a:off x="816825" y="-938"/>
            <a:ext cx="9134854"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Recommendation</a:t>
            </a:r>
          </a:p>
        </p:txBody>
      </p:sp>
      <p:sp>
        <p:nvSpPr>
          <p:cNvPr name="TextBox 8" id="8"/>
          <p:cNvSpPr txBox="true"/>
          <p:nvPr/>
        </p:nvSpPr>
        <p:spPr>
          <a:xfrm rot="0">
            <a:off x="816825" y="2014611"/>
            <a:ext cx="16739623" cy="1021218"/>
          </a:xfrm>
          <a:prstGeom prst="rect">
            <a:avLst/>
          </a:prstGeom>
        </p:spPr>
        <p:txBody>
          <a:bodyPr anchor="t" rtlCol="false" tIns="0" lIns="0" bIns="0" rIns="0">
            <a:spAutoFit/>
          </a:bodyPr>
          <a:lstStyle/>
          <a:p>
            <a:pPr algn="r">
              <a:lnSpc>
                <a:spcPts val="4078"/>
              </a:lnSpc>
            </a:pPr>
            <a:r>
              <a:rPr lang="en-US" sz="2913">
                <a:solidFill>
                  <a:srgbClr val="000000"/>
                </a:solidFill>
                <a:latin typeface="Lancelot"/>
                <a:ea typeface="Lancelot"/>
                <a:cs typeface="Lancelot"/>
                <a:sym typeface="Lancelot"/>
              </a:rPr>
              <a:t>To obtain the busiest pick-up spot and the most profitable spot, and recommend action on which pick-up spot that generates the least profit.</a:t>
            </a:r>
          </a:p>
        </p:txBody>
      </p:sp>
      <p:sp>
        <p:nvSpPr>
          <p:cNvPr name="TextBox 9" id="9"/>
          <p:cNvSpPr txBox="true"/>
          <p:nvPr/>
        </p:nvSpPr>
        <p:spPr>
          <a:xfrm rot="0">
            <a:off x="816825" y="1387315"/>
            <a:ext cx="16739623" cy="530498"/>
          </a:xfrm>
          <a:prstGeom prst="rect">
            <a:avLst/>
          </a:prstGeom>
        </p:spPr>
        <p:txBody>
          <a:bodyPr anchor="t" rtlCol="false" tIns="0" lIns="0" bIns="0" rIns="0">
            <a:spAutoFit/>
          </a:bodyPr>
          <a:lstStyle/>
          <a:p>
            <a:pPr algn="r">
              <a:lnSpc>
                <a:spcPts val="4358"/>
              </a:lnSpc>
              <a:spcBef>
                <a:spcPct val="0"/>
              </a:spcBef>
            </a:pPr>
            <a:r>
              <a:rPr lang="en-US" sz="3113">
                <a:solidFill>
                  <a:srgbClr val="000000"/>
                </a:solidFill>
                <a:latin typeface="DM Serif Display"/>
                <a:ea typeface="DM Serif Display"/>
                <a:cs typeface="DM Serif Display"/>
                <a:sym typeface="DM Serif Display"/>
              </a:rPr>
              <a:t>Our Goal:</a:t>
            </a:r>
          </a:p>
        </p:txBody>
      </p:sp>
      <p:grpSp>
        <p:nvGrpSpPr>
          <p:cNvPr name="Group 10" id="10"/>
          <p:cNvGrpSpPr/>
          <p:nvPr/>
        </p:nvGrpSpPr>
        <p:grpSpPr>
          <a:xfrm rot="0">
            <a:off x="5897581" y="3088481"/>
            <a:ext cx="3077087" cy="4676976"/>
            <a:chOff x="0" y="0"/>
            <a:chExt cx="4102783" cy="6235968"/>
          </a:xfrm>
        </p:grpSpPr>
        <p:sp>
          <p:nvSpPr>
            <p:cNvPr name="TextBox 11" id="11"/>
            <p:cNvSpPr txBox="true"/>
            <p:nvPr/>
          </p:nvSpPr>
          <p:spPr>
            <a:xfrm rot="0">
              <a:off x="0" y="782419"/>
              <a:ext cx="4102783" cy="5453549"/>
            </a:xfrm>
            <a:prstGeom prst="rect">
              <a:avLst/>
            </a:prstGeom>
          </p:spPr>
          <p:txBody>
            <a:bodyPr anchor="t" rtlCol="false" tIns="0" lIns="0" bIns="0" rIns="0">
              <a:spAutoFit/>
            </a:bodyPr>
            <a:lstStyle/>
            <a:p>
              <a:pPr algn="l">
                <a:lnSpc>
                  <a:spcPts val="4078"/>
                </a:lnSpc>
              </a:pPr>
              <a:r>
                <a:rPr lang="en-US" sz="2913">
                  <a:solidFill>
                    <a:srgbClr val="000000"/>
                  </a:solidFill>
                  <a:latin typeface="Lancelot"/>
                  <a:ea typeface="Lancelot"/>
                  <a:cs typeface="Lancelot"/>
                  <a:sym typeface="Lancelot"/>
                </a:rPr>
                <a:t>East Harlem North and South being the top 2 most active pickup spot. We recommend this spot for NYC TLC to build a advertisement spot for passive revenue.</a:t>
              </a:r>
            </a:p>
          </p:txBody>
        </p:sp>
        <p:sp>
          <p:nvSpPr>
            <p:cNvPr name="TextBox 12" id="12"/>
            <p:cNvSpPr txBox="true"/>
            <p:nvPr/>
          </p:nvSpPr>
          <p:spPr>
            <a:xfrm rot="0">
              <a:off x="0" y="-57150"/>
              <a:ext cx="4102783" cy="688281"/>
            </a:xfrm>
            <a:prstGeom prst="rect">
              <a:avLst/>
            </a:prstGeom>
          </p:spPr>
          <p:txBody>
            <a:bodyPr anchor="t" rtlCol="false" tIns="0" lIns="0" bIns="0" rIns="0">
              <a:spAutoFit/>
            </a:bodyPr>
            <a:lstStyle/>
            <a:p>
              <a:pPr algn="l">
                <a:lnSpc>
                  <a:spcPts val="4358"/>
                </a:lnSpc>
                <a:spcBef>
                  <a:spcPct val="0"/>
                </a:spcBef>
              </a:pPr>
              <a:r>
                <a:rPr lang="en-US" sz="3113">
                  <a:solidFill>
                    <a:srgbClr val="000000"/>
                  </a:solidFill>
                  <a:latin typeface="DM Serif Display"/>
                  <a:ea typeface="DM Serif Display"/>
                  <a:cs typeface="DM Serif Display"/>
                  <a:sym typeface="DM Serif Display"/>
                </a:rPr>
                <a:t>Ad Spot:</a:t>
              </a:r>
            </a:p>
          </p:txBody>
        </p:sp>
      </p:grpSp>
      <p:sp>
        <p:nvSpPr>
          <p:cNvPr name="TextBox 13" id="13"/>
          <p:cNvSpPr txBox="true"/>
          <p:nvPr/>
        </p:nvSpPr>
        <p:spPr>
          <a:xfrm rot="0">
            <a:off x="10060733" y="3140604"/>
            <a:ext cx="4662920" cy="530498"/>
          </a:xfrm>
          <a:prstGeom prst="rect">
            <a:avLst/>
          </a:prstGeom>
        </p:spPr>
        <p:txBody>
          <a:bodyPr anchor="t" rtlCol="false" tIns="0" lIns="0" bIns="0" rIns="0">
            <a:spAutoFit/>
          </a:bodyPr>
          <a:lstStyle/>
          <a:p>
            <a:pPr algn="ctr">
              <a:lnSpc>
                <a:spcPts val="4358"/>
              </a:lnSpc>
              <a:spcBef>
                <a:spcPct val="0"/>
              </a:spcBef>
            </a:pPr>
            <a:r>
              <a:rPr lang="en-US" sz="3113">
                <a:solidFill>
                  <a:srgbClr val="000000"/>
                </a:solidFill>
                <a:latin typeface="DM Serif Display"/>
                <a:ea typeface="DM Serif Display"/>
                <a:cs typeface="DM Serif Display"/>
                <a:sym typeface="DM Serif Display"/>
              </a:rPr>
              <a:t>Least Demand pickup Spot</a:t>
            </a:r>
          </a:p>
        </p:txBody>
      </p:sp>
      <p:grpSp>
        <p:nvGrpSpPr>
          <p:cNvPr name="Group 14" id="14"/>
          <p:cNvGrpSpPr/>
          <p:nvPr/>
        </p:nvGrpSpPr>
        <p:grpSpPr>
          <a:xfrm rot="0">
            <a:off x="9518374" y="6207526"/>
            <a:ext cx="7218639" cy="3134170"/>
            <a:chOff x="0" y="0"/>
            <a:chExt cx="9624852" cy="4178893"/>
          </a:xfrm>
        </p:grpSpPr>
        <p:sp>
          <p:nvSpPr>
            <p:cNvPr name="TextBox 15" id="15"/>
            <p:cNvSpPr txBox="true"/>
            <p:nvPr/>
          </p:nvSpPr>
          <p:spPr>
            <a:xfrm rot="0">
              <a:off x="0" y="782419"/>
              <a:ext cx="9624852" cy="3396474"/>
            </a:xfrm>
            <a:prstGeom prst="rect">
              <a:avLst/>
            </a:prstGeom>
          </p:spPr>
          <p:txBody>
            <a:bodyPr anchor="t" rtlCol="false" tIns="0" lIns="0" bIns="0" rIns="0">
              <a:spAutoFit/>
            </a:bodyPr>
            <a:lstStyle/>
            <a:p>
              <a:pPr algn="l">
                <a:lnSpc>
                  <a:spcPts val="4078"/>
                </a:lnSpc>
              </a:pPr>
              <a:r>
                <a:rPr lang="en-US" sz="2913">
                  <a:solidFill>
                    <a:srgbClr val="000000"/>
                  </a:solidFill>
                  <a:latin typeface="Lancelot"/>
                  <a:ea typeface="Lancelot"/>
                  <a:cs typeface="Lancelot"/>
                  <a:sym typeface="Lancelot"/>
                </a:rPr>
                <a:t>Having Breezy Point as the least profitable spot as well as the least pick-up demand,  is an opportunity to plan a promotion, or targeted marketing campaign in the area. Dynamic Pricing might be good to implement as well.</a:t>
              </a:r>
            </a:p>
          </p:txBody>
        </p:sp>
        <p:sp>
          <p:nvSpPr>
            <p:cNvPr name="TextBox 16" id="16"/>
            <p:cNvSpPr txBox="true"/>
            <p:nvPr/>
          </p:nvSpPr>
          <p:spPr>
            <a:xfrm rot="0">
              <a:off x="0" y="-57150"/>
              <a:ext cx="9624852" cy="688281"/>
            </a:xfrm>
            <a:prstGeom prst="rect">
              <a:avLst/>
            </a:prstGeom>
          </p:spPr>
          <p:txBody>
            <a:bodyPr anchor="t" rtlCol="false" tIns="0" lIns="0" bIns="0" rIns="0">
              <a:spAutoFit/>
            </a:bodyPr>
            <a:lstStyle/>
            <a:p>
              <a:pPr algn="l">
                <a:lnSpc>
                  <a:spcPts val="4358"/>
                </a:lnSpc>
                <a:spcBef>
                  <a:spcPct val="0"/>
                </a:spcBef>
              </a:pPr>
              <a:r>
                <a:rPr lang="en-US" sz="3113">
                  <a:solidFill>
                    <a:srgbClr val="000000"/>
                  </a:solidFill>
                  <a:latin typeface="DM Serif Display"/>
                  <a:ea typeface="DM Serif Display"/>
                  <a:cs typeface="DM Serif Display"/>
                  <a:sym typeface="DM Serif Display"/>
                </a:rPr>
                <a:t>Promotion:</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999" r="0" b="-8999"/>
            </a:stretch>
          </a:blipFill>
        </p:spPr>
      </p:sp>
      <p:sp>
        <p:nvSpPr>
          <p:cNvPr name="Freeform 3" id="3"/>
          <p:cNvSpPr/>
          <p:nvPr/>
        </p:nvSpPr>
        <p:spPr>
          <a:xfrm flipH="false" flipV="false" rot="0">
            <a:off x="10672880" y="3549188"/>
            <a:ext cx="6586420" cy="2670494"/>
          </a:xfrm>
          <a:custGeom>
            <a:avLst/>
            <a:gdLst/>
            <a:ahLst/>
            <a:cxnLst/>
            <a:rect r="r" b="b" t="t" l="l"/>
            <a:pathLst>
              <a:path h="2670494" w="6586420">
                <a:moveTo>
                  <a:pt x="0" y="0"/>
                </a:moveTo>
                <a:lnTo>
                  <a:pt x="6586420" y="0"/>
                </a:lnTo>
                <a:lnTo>
                  <a:pt x="6586420" y="2670494"/>
                </a:lnTo>
                <a:lnTo>
                  <a:pt x="0" y="26704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73613" y="6207227"/>
            <a:ext cx="15385687" cy="1491832"/>
          </a:xfrm>
          <a:prstGeom prst="rect">
            <a:avLst/>
          </a:prstGeom>
        </p:spPr>
        <p:txBody>
          <a:bodyPr anchor="t" rtlCol="false" tIns="0" lIns="0" bIns="0" rIns="0">
            <a:spAutoFit/>
          </a:bodyPr>
          <a:lstStyle/>
          <a:p>
            <a:pPr algn="r">
              <a:lnSpc>
                <a:spcPts val="12271"/>
              </a:lnSpc>
            </a:pPr>
            <a:r>
              <a:rPr lang="en-US" sz="8765">
                <a:solidFill>
                  <a:srgbClr val="EFEFEF"/>
                </a:solidFill>
                <a:latin typeface="DM Serif Display"/>
                <a:ea typeface="DM Serif Display"/>
                <a:cs typeface="DM Serif Display"/>
                <a:sym typeface="DM Serif Display"/>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grpSp>
        <p:nvGrpSpPr>
          <p:cNvPr name="Group 3" id="3"/>
          <p:cNvGrpSpPr/>
          <p:nvPr/>
        </p:nvGrpSpPr>
        <p:grpSpPr>
          <a:xfrm rot="0">
            <a:off x="0" y="0"/>
            <a:ext cx="1657338" cy="10287000"/>
            <a:chOff x="0" y="0"/>
            <a:chExt cx="436501" cy="2709333"/>
          </a:xfrm>
        </p:grpSpPr>
        <p:sp>
          <p:nvSpPr>
            <p:cNvPr name="Freeform 4" id="4"/>
            <p:cNvSpPr/>
            <p:nvPr/>
          </p:nvSpPr>
          <p:spPr>
            <a:xfrm flipH="false" flipV="false" rot="0">
              <a:off x="0" y="0"/>
              <a:ext cx="436501" cy="2709333"/>
            </a:xfrm>
            <a:custGeom>
              <a:avLst/>
              <a:gdLst/>
              <a:ahLst/>
              <a:cxnLst/>
              <a:rect r="r" b="b" t="t" l="l"/>
              <a:pathLst>
                <a:path h="2709333" w="436501">
                  <a:moveTo>
                    <a:pt x="0" y="0"/>
                  </a:moveTo>
                  <a:lnTo>
                    <a:pt x="436501" y="0"/>
                  </a:lnTo>
                  <a:lnTo>
                    <a:pt x="436501" y="2709333"/>
                  </a:lnTo>
                  <a:lnTo>
                    <a:pt x="0" y="2709333"/>
                  </a:lnTo>
                  <a:close/>
                </a:path>
              </a:pathLst>
            </a:custGeom>
            <a:solidFill>
              <a:srgbClr val="493E2B"/>
            </a:solidFill>
          </p:spPr>
        </p:sp>
        <p:sp>
          <p:nvSpPr>
            <p:cNvPr name="TextBox 5" id="5"/>
            <p:cNvSpPr txBox="true"/>
            <p:nvPr/>
          </p:nvSpPr>
          <p:spPr>
            <a:xfrm>
              <a:off x="0" y="-38100"/>
              <a:ext cx="436501" cy="27474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02289" y="8453950"/>
            <a:ext cx="874702" cy="874702"/>
          </a:xfrm>
          <a:custGeom>
            <a:avLst/>
            <a:gdLst/>
            <a:ahLst/>
            <a:cxnLst/>
            <a:rect r="r" b="b" t="t" l="l"/>
            <a:pathLst>
              <a:path h="874702" w="874702">
                <a:moveTo>
                  <a:pt x="0" y="0"/>
                </a:moveTo>
                <a:lnTo>
                  <a:pt x="874702" y="0"/>
                </a:lnTo>
                <a:lnTo>
                  <a:pt x="874702" y="874702"/>
                </a:lnTo>
                <a:lnTo>
                  <a:pt x="0" y="874702"/>
                </a:lnTo>
                <a:lnTo>
                  <a:pt x="0" y="0"/>
                </a:lnTo>
                <a:close/>
              </a:path>
            </a:pathLst>
          </a:custGeom>
          <a:blipFill>
            <a:blip r:embed="rId3"/>
            <a:stretch>
              <a:fillRect l="0" t="0" r="0" b="0"/>
            </a:stretch>
          </a:blipFill>
        </p:spPr>
      </p:sp>
      <p:sp>
        <p:nvSpPr>
          <p:cNvPr name="Freeform 7" id="7"/>
          <p:cNvSpPr/>
          <p:nvPr/>
        </p:nvSpPr>
        <p:spPr>
          <a:xfrm flipH="false" flipV="false" rot="0">
            <a:off x="2102289" y="6932771"/>
            <a:ext cx="874702" cy="864284"/>
          </a:xfrm>
          <a:custGeom>
            <a:avLst/>
            <a:gdLst/>
            <a:ahLst/>
            <a:cxnLst/>
            <a:rect r="r" b="b" t="t" l="l"/>
            <a:pathLst>
              <a:path h="864284" w="874702">
                <a:moveTo>
                  <a:pt x="0" y="0"/>
                </a:moveTo>
                <a:lnTo>
                  <a:pt x="874702" y="0"/>
                </a:lnTo>
                <a:lnTo>
                  <a:pt x="874702" y="864285"/>
                </a:lnTo>
                <a:lnTo>
                  <a:pt x="0" y="864285"/>
                </a:lnTo>
                <a:lnTo>
                  <a:pt x="0" y="0"/>
                </a:lnTo>
                <a:close/>
              </a:path>
            </a:pathLst>
          </a:custGeom>
          <a:blipFill>
            <a:blip r:embed="rId4"/>
            <a:stretch>
              <a:fillRect l="0" t="-602" r="0" b="-602"/>
            </a:stretch>
          </a:blipFill>
        </p:spPr>
      </p:sp>
      <p:sp>
        <p:nvSpPr>
          <p:cNvPr name="Freeform 8" id="8"/>
          <p:cNvSpPr/>
          <p:nvPr/>
        </p:nvSpPr>
        <p:spPr>
          <a:xfrm flipH="false" flipV="false" rot="0">
            <a:off x="6265380" y="8417310"/>
            <a:ext cx="911342" cy="911342"/>
          </a:xfrm>
          <a:custGeom>
            <a:avLst/>
            <a:gdLst/>
            <a:ahLst/>
            <a:cxnLst/>
            <a:rect r="r" b="b" t="t" l="l"/>
            <a:pathLst>
              <a:path h="911342" w="911342">
                <a:moveTo>
                  <a:pt x="0" y="0"/>
                </a:moveTo>
                <a:lnTo>
                  <a:pt x="911342" y="0"/>
                </a:lnTo>
                <a:lnTo>
                  <a:pt x="911342" y="911342"/>
                </a:lnTo>
                <a:lnTo>
                  <a:pt x="0" y="911342"/>
                </a:lnTo>
                <a:lnTo>
                  <a:pt x="0" y="0"/>
                </a:lnTo>
                <a:close/>
              </a:path>
            </a:pathLst>
          </a:custGeom>
          <a:blipFill>
            <a:blip r:embed="rId5"/>
            <a:stretch>
              <a:fillRect l="0" t="0" r="0" b="0"/>
            </a:stretch>
          </a:blipFill>
        </p:spPr>
      </p:sp>
      <p:sp>
        <p:nvSpPr>
          <p:cNvPr name="Freeform 9" id="9"/>
          <p:cNvSpPr/>
          <p:nvPr/>
        </p:nvSpPr>
        <p:spPr>
          <a:xfrm flipH="false" flipV="false" rot="0">
            <a:off x="6265380" y="6830819"/>
            <a:ext cx="859670" cy="859670"/>
          </a:xfrm>
          <a:custGeom>
            <a:avLst/>
            <a:gdLst/>
            <a:ahLst/>
            <a:cxnLst/>
            <a:rect r="r" b="b" t="t" l="l"/>
            <a:pathLst>
              <a:path h="859670" w="859670">
                <a:moveTo>
                  <a:pt x="0" y="0"/>
                </a:moveTo>
                <a:lnTo>
                  <a:pt x="859670" y="0"/>
                </a:lnTo>
                <a:lnTo>
                  <a:pt x="859670" y="859671"/>
                </a:lnTo>
                <a:lnTo>
                  <a:pt x="0" y="859671"/>
                </a:lnTo>
                <a:lnTo>
                  <a:pt x="0" y="0"/>
                </a:lnTo>
                <a:close/>
              </a:path>
            </a:pathLst>
          </a:custGeom>
          <a:blipFill>
            <a:blip r:embed="rId6"/>
            <a:stretch>
              <a:fillRect l="0" t="0" r="0" b="0"/>
            </a:stretch>
          </a:blipFill>
        </p:spPr>
      </p:sp>
      <p:sp>
        <p:nvSpPr>
          <p:cNvPr name="TextBox 10" id="10"/>
          <p:cNvSpPr txBox="true"/>
          <p:nvPr/>
        </p:nvSpPr>
        <p:spPr>
          <a:xfrm rot="0">
            <a:off x="6909998" y="23226"/>
            <a:ext cx="6223751"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Overview</a:t>
            </a:r>
          </a:p>
        </p:txBody>
      </p:sp>
      <p:sp>
        <p:nvSpPr>
          <p:cNvPr name="TextBox 11" id="11"/>
          <p:cNvSpPr txBox="true"/>
          <p:nvPr/>
        </p:nvSpPr>
        <p:spPr>
          <a:xfrm rot="0">
            <a:off x="11006311" y="2141876"/>
            <a:ext cx="3763041" cy="530498"/>
          </a:xfrm>
          <a:prstGeom prst="rect">
            <a:avLst/>
          </a:prstGeom>
        </p:spPr>
        <p:txBody>
          <a:bodyPr anchor="t" rtlCol="false" tIns="0" lIns="0" bIns="0" rIns="0">
            <a:spAutoFit/>
          </a:bodyPr>
          <a:lstStyle/>
          <a:p>
            <a:pPr algn="l" marL="672133" indent="-336066" lvl="1">
              <a:lnSpc>
                <a:spcPts val="4358"/>
              </a:lnSpc>
              <a:buFont typeface="Arial"/>
              <a:buChar char="•"/>
            </a:pPr>
            <a:r>
              <a:rPr lang="en-US" sz="3113">
                <a:solidFill>
                  <a:srgbClr val="000000"/>
                </a:solidFill>
                <a:latin typeface="DM Serif Display"/>
                <a:ea typeface="DM Serif Display"/>
                <a:cs typeface="DM Serif Display"/>
                <a:sym typeface="DM Serif Display"/>
              </a:rPr>
              <a:t>General Problem</a:t>
            </a:r>
          </a:p>
        </p:txBody>
      </p:sp>
      <p:sp>
        <p:nvSpPr>
          <p:cNvPr name="TextBox 12" id="12"/>
          <p:cNvSpPr txBox="true"/>
          <p:nvPr/>
        </p:nvSpPr>
        <p:spPr>
          <a:xfrm rot="0">
            <a:off x="11006311" y="6793612"/>
            <a:ext cx="3763041" cy="530498"/>
          </a:xfrm>
          <a:prstGeom prst="rect">
            <a:avLst/>
          </a:prstGeom>
        </p:spPr>
        <p:txBody>
          <a:bodyPr anchor="t" rtlCol="false" tIns="0" lIns="0" bIns="0" rIns="0">
            <a:spAutoFit/>
          </a:bodyPr>
          <a:lstStyle/>
          <a:p>
            <a:pPr algn="l" marL="672133" indent="-336066" lvl="1">
              <a:lnSpc>
                <a:spcPts val="4358"/>
              </a:lnSpc>
              <a:buFont typeface="Arial"/>
              <a:buChar char="•"/>
            </a:pPr>
            <a:r>
              <a:rPr lang="en-US" sz="3113">
                <a:solidFill>
                  <a:srgbClr val="000000"/>
                </a:solidFill>
                <a:latin typeface="DM Serif Display"/>
                <a:ea typeface="DM Serif Display"/>
                <a:cs typeface="DM Serif Display"/>
                <a:sym typeface="DM Serif Display"/>
              </a:rPr>
              <a:t>Goals</a:t>
            </a:r>
          </a:p>
        </p:txBody>
      </p:sp>
      <p:sp>
        <p:nvSpPr>
          <p:cNvPr name="TextBox 13" id="13"/>
          <p:cNvSpPr txBox="true"/>
          <p:nvPr/>
        </p:nvSpPr>
        <p:spPr>
          <a:xfrm rot="0">
            <a:off x="2102289" y="2739356"/>
            <a:ext cx="7334945" cy="3592562"/>
          </a:xfrm>
          <a:prstGeom prst="rect">
            <a:avLst/>
          </a:prstGeom>
        </p:spPr>
        <p:txBody>
          <a:bodyPr anchor="t" rtlCol="false" tIns="0" lIns="0" bIns="0" rIns="0">
            <a:spAutoFit/>
          </a:bodyPr>
          <a:lstStyle/>
          <a:p>
            <a:pPr algn="l">
              <a:lnSpc>
                <a:spcPts val="4078"/>
              </a:lnSpc>
            </a:pPr>
            <a:r>
              <a:rPr lang="en-US" sz="2913">
                <a:solidFill>
                  <a:srgbClr val="000000"/>
                </a:solidFill>
                <a:latin typeface="Lancelot"/>
                <a:ea typeface="Lancelot"/>
                <a:cs typeface="Lancelot"/>
                <a:sym typeface="Lancelot"/>
              </a:rPr>
              <a:t>New York City Taxi and Limousine Commission (TLC) dataset consists of detailed transactions of TLC from 2 different payment gateway providers.</a:t>
            </a:r>
          </a:p>
          <a:p>
            <a:pPr algn="l">
              <a:lnSpc>
                <a:spcPts val="4078"/>
              </a:lnSpc>
            </a:pPr>
            <a:r>
              <a:rPr lang="en-US" sz="2913">
                <a:solidFill>
                  <a:srgbClr val="000000"/>
                </a:solidFill>
                <a:latin typeface="Lancelot"/>
                <a:ea typeface="Lancelot"/>
                <a:cs typeface="Lancelot"/>
                <a:sym typeface="Lancelot"/>
              </a:rPr>
              <a:t>The dataset doesn’t differentiate between Medallion Cab or Boro Cab. It has variable that differentiate type of the taxi ride whether they are street-hail or ordered by dispatch.</a:t>
            </a:r>
          </a:p>
        </p:txBody>
      </p:sp>
      <p:sp>
        <p:nvSpPr>
          <p:cNvPr name="TextBox 14" id="14"/>
          <p:cNvSpPr txBox="true"/>
          <p:nvPr/>
        </p:nvSpPr>
        <p:spPr>
          <a:xfrm rot="0">
            <a:off x="2102289" y="2141876"/>
            <a:ext cx="3763041" cy="530498"/>
          </a:xfrm>
          <a:prstGeom prst="rect">
            <a:avLst/>
          </a:prstGeom>
        </p:spPr>
        <p:txBody>
          <a:bodyPr anchor="t" rtlCol="false" tIns="0" lIns="0" bIns="0" rIns="0">
            <a:spAutoFit/>
          </a:bodyPr>
          <a:lstStyle/>
          <a:p>
            <a:pPr algn="l" marL="672133" indent="-336066" lvl="1">
              <a:lnSpc>
                <a:spcPts val="4358"/>
              </a:lnSpc>
              <a:buFont typeface="Arial"/>
              <a:buChar char="•"/>
            </a:pPr>
            <a:r>
              <a:rPr lang="en-US" sz="3113">
                <a:solidFill>
                  <a:srgbClr val="000000"/>
                </a:solidFill>
                <a:latin typeface="DM Serif Display"/>
                <a:ea typeface="DM Serif Display"/>
                <a:cs typeface="DM Serif Display"/>
                <a:sym typeface="DM Serif Display"/>
              </a:rPr>
              <a:t>Dataset</a:t>
            </a:r>
          </a:p>
        </p:txBody>
      </p:sp>
      <p:sp>
        <p:nvSpPr>
          <p:cNvPr name="TextBox 15" id="15"/>
          <p:cNvSpPr txBox="true"/>
          <p:nvPr/>
        </p:nvSpPr>
        <p:spPr>
          <a:xfrm rot="0">
            <a:off x="3047394" y="6951309"/>
            <a:ext cx="2512863" cy="471093"/>
          </a:xfrm>
          <a:prstGeom prst="rect">
            <a:avLst/>
          </a:prstGeom>
        </p:spPr>
        <p:txBody>
          <a:bodyPr anchor="t" rtlCol="false" tIns="0" lIns="0" bIns="0" rIns="0">
            <a:spAutoFit/>
          </a:bodyPr>
          <a:lstStyle/>
          <a:p>
            <a:pPr algn="l">
              <a:lnSpc>
                <a:spcPts val="3953"/>
              </a:lnSpc>
            </a:pPr>
            <a:r>
              <a:rPr lang="en-US" sz="2823">
                <a:solidFill>
                  <a:srgbClr val="000000"/>
                </a:solidFill>
                <a:latin typeface="DM Serif Display"/>
                <a:ea typeface="DM Serif Display"/>
                <a:cs typeface="DM Serif Display"/>
                <a:sym typeface="DM Serif Display"/>
              </a:rPr>
              <a:t>Up To 2600+</a:t>
            </a:r>
          </a:p>
        </p:txBody>
      </p:sp>
      <p:sp>
        <p:nvSpPr>
          <p:cNvPr name="TextBox 16" id="16"/>
          <p:cNvSpPr txBox="true"/>
          <p:nvPr/>
        </p:nvSpPr>
        <p:spPr>
          <a:xfrm rot="0">
            <a:off x="3047394" y="7374777"/>
            <a:ext cx="2512863" cy="422279"/>
          </a:xfrm>
          <a:prstGeom prst="rect">
            <a:avLst/>
          </a:prstGeom>
        </p:spPr>
        <p:txBody>
          <a:bodyPr anchor="t" rtlCol="false" tIns="0" lIns="0" bIns="0" rIns="0">
            <a:spAutoFit/>
          </a:bodyPr>
          <a:lstStyle/>
          <a:p>
            <a:pPr algn="l">
              <a:lnSpc>
                <a:spcPts val="3496"/>
              </a:lnSpc>
            </a:pPr>
            <a:r>
              <a:rPr lang="en-US" sz="2497">
                <a:solidFill>
                  <a:srgbClr val="000000"/>
                </a:solidFill>
                <a:latin typeface="Lancelot"/>
                <a:ea typeface="Lancelot"/>
                <a:cs typeface="Lancelot"/>
                <a:sym typeface="Lancelot"/>
              </a:rPr>
              <a:t>Daily customer</a:t>
            </a:r>
          </a:p>
        </p:txBody>
      </p:sp>
      <p:sp>
        <p:nvSpPr>
          <p:cNvPr name="TextBox 17" id="17"/>
          <p:cNvSpPr txBox="true"/>
          <p:nvPr/>
        </p:nvSpPr>
        <p:spPr>
          <a:xfrm rot="0">
            <a:off x="3047394" y="8369685"/>
            <a:ext cx="2770311" cy="438250"/>
          </a:xfrm>
          <a:prstGeom prst="rect">
            <a:avLst/>
          </a:prstGeom>
        </p:spPr>
        <p:txBody>
          <a:bodyPr anchor="t" rtlCol="false" tIns="0" lIns="0" bIns="0" rIns="0">
            <a:spAutoFit/>
          </a:bodyPr>
          <a:lstStyle/>
          <a:p>
            <a:pPr algn="l">
              <a:lnSpc>
                <a:spcPts val="3668"/>
              </a:lnSpc>
            </a:pPr>
            <a:r>
              <a:rPr lang="en-US" sz="2620">
                <a:solidFill>
                  <a:srgbClr val="000000"/>
                </a:solidFill>
                <a:latin typeface="DM Serif Display"/>
                <a:ea typeface="DM Serif Display"/>
                <a:cs typeface="DM Serif Display"/>
                <a:sym typeface="DM Serif Display"/>
              </a:rPr>
              <a:t> More than 13000x</a:t>
            </a:r>
          </a:p>
        </p:txBody>
      </p:sp>
      <p:sp>
        <p:nvSpPr>
          <p:cNvPr name="TextBox 18" id="18"/>
          <p:cNvSpPr txBox="true"/>
          <p:nvPr/>
        </p:nvSpPr>
        <p:spPr>
          <a:xfrm rot="0">
            <a:off x="3088038" y="8906432"/>
            <a:ext cx="2037858" cy="422221"/>
          </a:xfrm>
          <a:prstGeom prst="rect">
            <a:avLst/>
          </a:prstGeom>
        </p:spPr>
        <p:txBody>
          <a:bodyPr anchor="t" rtlCol="false" tIns="0" lIns="0" bIns="0" rIns="0">
            <a:spAutoFit/>
          </a:bodyPr>
          <a:lstStyle/>
          <a:p>
            <a:pPr algn="l">
              <a:lnSpc>
                <a:spcPts val="3499"/>
              </a:lnSpc>
            </a:pPr>
            <a:r>
              <a:rPr lang="en-US" sz="2499">
                <a:solidFill>
                  <a:srgbClr val="000000"/>
                </a:solidFill>
                <a:latin typeface="Lancelot"/>
                <a:ea typeface="Lancelot"/>
                <a:cs typeface="Lancelot"/>
                <a:sym typeface="Lancelot"/>
              </a:rPr>
              <a:t>Monthly pick-up</a:t>
            </a:r>
          </a:p>
        </p:txBody>
      </p:sp>
      <p:sp>
        <p:nvSpPr>
          <p:cNvPr name="TextBox 19" id="19"/>
          <p:cNvSpPr txBox="true"/>
          <p:nvPr/>
        </p:nvSpPr>
        <p:spPr>
          <a:xfrm rot="0">
            <a:off x="7291022" y="6813969"/>
            <a:ext cx="2957552" cy="471093"/>
          </a:xfrm>
          <a:prstGeom prst="rect">
            <a:avLst/>
          </a:prstGeom>
        </p:spPr>
        <p:txBody>
          <a:bodyPr anchor="t" rtlCol="false" tIns="0" lIns="0" bIns="0" rIns="0">
            <a:spAutoFit/>
          </a:bodyPr>
          <a:lstStyle/>
          <a:p>
            <a:pPr algn="l">
              <a:lnSpc>
                <a:spcPts val="3953"/>
              </a:lnSpc>
            </a:pPr>
            <a:r>
              <a:rPr lang="en-US" sz="2823">
                <a:solidFill>
                  <a:srgbClr val="000000"/>
                </a:solidFill>
                <a:latin typeface="DM Serif Display"/>
                <a:ea typeface="DM Serif Display"/>
                <a:cs typeface="DM Serif Display"/>
                <a:sym typeface="DM Serif Display"/>
              </a:rPr>
              <a:t>1 Jan - 31 Jan 2023</a:t>
            </a:r>
          </a:p>
        </p:txBody>
      </p:sp>
      <p:sp>
        <p:nvSpPr>
          <p:cNvPr name="TextBox 20" id="20"/>
          <p:cNvSpPr txBox="true"/>
          <p:nvPr/>
        </p:nvSpPr>
        <p:spPr>
          <a:xfrm rot="0">
            <a:off x="7291022" y="7237437"/>
            <a:ext cx="2957552" cy="422279"/>
          </a:xfrm>
          <a:prstGeom prst="rect">
            <a:avLst/>
          </a:prstGeom>
        </p:spPr>
        <p:txBody>
          <a:bodyPr anchor="t" rtlCol="false" tIns="0" lIns="0" bIns="0" rIns="0">
            <a:spAutoFit/>
          </a:bodyPr>
          <a:lstStyle/>
          <a:p>
            <a:pPr algn="l">
              <a:lnSpc>
                <a:spcPts val="3496"/>
              </a:lnSpc>
            </a:pPr>
            <a:r>
              <a:rPr lang="en-US" sz="2497">
                <a:solidFill>
                  <a:srgbClr val="000000"/>
                </a:solidFill>
                <a:latin typeface="Lancelot"/>
                <a:ea typeface="Lancelot"/>
                <a:cs typeface="Lancelot"/>
                <a:sym typeface="Lancelot"/>
              </a:rPr>
              <a:t>Dataset Range</a:t>
            </a:r>
          </a:p>
        </p:txBody>
      </p:sp>
      <p:sp>
        <p:nvSpPr>
          <p:cNvPr name="TextBox 21" id="21"/>
          <p:cNvSpPr txBox="true"/>
          <p:nvPr/>
        </p:nvSpPr>
        <p:spPr>
          <a:xfrm rot="0">
            <a:off x="7291022" y="8404862"/>
            <a:ext cx="2945904" cy="471189"/>
          </a:xfrm>
          <a:prstGeom prst="rect">
            <a:avLst/>
          </a:prstGeom>
        </p:spPr>
        <p:txBody>
          <a:bodyPr anchor="t" rtlCol="false" tIns="0" lIns="0" bIns="0" rIns="0">
            <a:spAutoFit/>
          </a:bodyPr>
          <a:lstStyle/>
          <a:p>
            <a:pPr algn="l">
              <a:lnSpc>
                <a:spcPts val="3948"/>
              </a:lnSpc>
            </a:pPr>
            <a:r>
              <a:rPr lang="en-US" sz="2820">
                <a:solidFill>
                  <a:srgbClr val="000000"/>
                </a:solidFill>
                <a:latin typeface="DM Serif Display"/>
                <a:ea typeface="DM Serif Display"/>
                <a:cs typeface="DM Serif Display"/>
                <a:sym typeface="DM Serif Display"/>
              </a:rPr>
              <a:t>More than 12K Mi</a:t>
            </a:r>
          </a:p>
        </p:txBody>
      </p:sp>
      <p:sp>
        <p:nvSpPr>
          <p:cNvPr name="TextBox 22" id="22"/>
          <p:cNvSpPr txBox="true"/>
          <p:nvPr/>
        </p:nvSpPr>
        <p:spPr>
          <a:xfrm rot="0">
            <a:off x="7291022" y="8871255"/>
            <a:ext cx="2905260" cy="422221"/>
          </a:xfrm>
          <a:prstGeom prst="rect">
            <a:avLst/>
          </a:prstGeom>
        </p:spPr>
        <p:txBody>
          <a:bodyPr anchor="t" rtlCol="false" tIns="0" lIns="0" bIns="0" rIns="0">
            <a:spAutoFit/>
          </a:bodyPr>
          <a:lstStyle/>
          <a:p>
            <a:pPr algn="l">
              <a:lnSpc>
                <a:spcPts val="3499"/>
              </a:lnSpc>
            </a:pPr>
            <a:r>
              <a:rPr lang="en-US" sz="2499">
                <a:solidFill>
                  <a:srgbClr val="000000"/>
                </a:solidFill>
                <a:latin typeface="Lancelot"/>
                <a:ea typeface="Lancelot"/>
                <a:cs typeface="Lancelot"/>
                <a:sym typeface="Lancelot"/>
              </a:rPr>
              <a:t>Trip travelled</a:t>
            </a:r>
          </a:p>
        </p:txBody>
      </p:sp>
      <p:sp>
        <p:nvSpPr>
          <p:cNvPr name="TextBox 23" id="23"/>
          <p:cNvSpPr txBox="true"/>
          <p:nvPr/>
        </p:nvSpPr>
        <p:spPr>
          <a:xfrm rot="0">
            <a:off x="11006311" y="2739356"/>
            <a:ext cx="6343760" cy="3078293"/>
          </a:xfrm>
          <a:prstGeom prst="rect">
            <a:avLst/>
          </a:prstGeom>
        </p:spPr>
        <p:txBody>
          <a:bodyPr anchor="t" rtlCol="false" tIns="0" lIns="0" bIns="0" rIns="0">
            <a:spAutoFit/>
          </a:bodyPr>
          <a:lstStyle/>
          <a:p>
            <a:pPr algn="l">
              <a:lnSpc>
                <a:spcPts val="4078"/>
              </a:lnSpc>
            </a:pPr>
            <a:r>
              <a:rPr lang="en-US" sz="2913">
                <a:solidFill>
                  <a:srgbClr val="000000"/>
                </a:solidFill>
                <a:latin typeface="Lancelot"/>
                <a:ea typeface="Lancelot"/>
                <a:cs typeface="Lancelot"/>
                <a:sym typeface="Lancelot"/>
              </a:rPr>
              <a:t>Albeit being the icon of the city, NYC TLC is still losing money from some unprofitable trips. One of the ways to handle this, is NYC TLC considered opening an ad space that targeted to the most audience within the busiest pick-up zone in the busiest pick-up time.</a:t>
            </a:r>
          </a:p>
        </p:txBody>
      </p:sp>
      <p:sp>
        <p:nvSpPr>
          <p:cNvPr name="TextBox 24" id="24"/>
          <p:cNvSpPr txBox="true"/>
          <p:nvPr/>
        </p:nvSpPr>
        <p:spPr>
          <a:xfrm rot="0">
            <a:off x="11006311" y="7272448"/>
            <a:ext cx="6523975" cy="1535487"/>
          </a:xfrm>
          <a:prstGeom prst="rect">
            <a:avLst/>
          </a:prstGeom>
        </p:spPr>
        <p:txBody>
          <a:bodyPr anchor="t" rtlCol="false" tIns="0" lIns="0" bIns="0" rIns="0">
            <a:spAutoFit/>
          </a:bodyPr>
          <a:lstStyle/>
          <a:p>
            <a:pPr algn="l">
              <a:lnSpc>
                <a:spcPts val="4078"/>
              </a:lnSpc>
            </a:pPr>
            <a:r>
              <a:rPr lang="en-US" sz="2913">
                <a:solidFill>
                  <a:srgbClr val="000000"/>
                </a:solidFill>
                <a:latin typeface="Lancelot"/>
                <a:ea typeface="Lancelot"/>
                <a:cs typeface="Lancelot"/>
                <a:sym typeface="Lancelot"/>
              </a:rPr>
              <a:t>To obtain the busiest pick-up spot and the most profitable spot, and recommend action on which pick-up spot that generates the least profit.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374668" y="2057400"/>
            <a:ext cx="17538664" cy="2371610"/>
          </a:xfrm>
          <a:custGeom>
            <a:avLst/>
            <a:gdLst/>
            <a:ahLst/>
            <a:cxnLst/>
            <a:rect r="r" b="b" t="t" l="l"/>
            <a:pathLst>
              <a:path h="2371610" w="17538664">
                <a:moveTo>
                  <a:pt x="0" y="0"/>
                </a:moveTo>
                <a:lnTo>
                  <a:pt x="17538664" y="0"/>
                </a:lnTo>
                <a:lnTo>
                  <a:pt x="17538664" y="2371610"/>
                </a:lnTo>
                <a:lnTo>
                  <a:pt x="0" y="2371610"/>
                </a:lnTo>
                <a:lnTo>
                  <a:pt x="0" y="0"/>
                </a:lnTo>
                <a:close/>
              </a:path>
            </a:pathLst>
          </a:custGeom>
          <a:blipFill>
            <a:blip r:embed="rId3"/>
            <a:stretch>
              <a:fillRect l="0" t="0" r="0" b="0"/>
            </a:stretch>
          </a:blipFill>
        </p:spPr>
      </p:sp>
      <p:sp>
        <p:nvSpPr>
          <p:cNvPr name="TextBox 4" id="4"/>
          <p:cNvSpPr txBox="true"/>
          <p:nvPr/>
        </p:nvSpPr>
        <p:spPr>
          <a:xfrm rot="0">
            <a:off x="4058647" y="201822"/>
            <a:ext cx="10170706"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Data Understanding</a:t>
            </a:r>
          </a:p>
        </p:txBody>
      </p:sp>
      <p:grpSp>
        <p:nvGrpSpPr>
          <p:cNvPr name="Group 5" id="5"/>
          <p:cNvGrpSpPr/>
          <p:nvPr/>
        </p:nvGrpSpPr>
        <p:grpSpPr>
          <a:xfrm rot="-5400000">
            <a:off x="6660025" y="-2049369"/>
            <a:ext cx="4967951" cy="18288000"/>
            <a:chOff x="0" y="0"/>
            <a:chExt cx="1308431" cy="4816593"/>
          </a:xfrm>
        </p:grpSpPr>
        <p:sp>
          <p:nvSpPr>
            <p:cNvPr name="Freeform 6" id="6"/>
            <p:cNvSpPr/>
            <p:nvPr/>
          </p:nvSpPr>
          <p:spPr>
            <a:xfrm flipH="false" flipV="false" rot="0">
              <a:off x="0" y="0"/>
              <a:ext cx="1308431" cy="4816592"/>
            </a:xfrm>
            <a:custGeom>
              <a:avLst/>
              <a:gdLst/>
              <a:ahLst/>
              <a:cxnLst/>
              <a:rect r="r" b="b" t="t" l="l"/>
              <a:pathLst>
                <a:path h="4816592" w="1308431">
                  <a:moveTo>
                    <a:pt x="0" y="0"/>
                  </a:moveTo>
                  <a:lnTo>
                    <a:pt x="1308431" y="0"/>
                  </a:lnTo>
                  <a:lnTo>
                    <a:pt x="1308431" y="4816592"/>
                  </a:lnTo>
                  <a:lnTo>
                    <a:pt x="0" y="4816592"/>
                  </a:lnTo>
                  <a:close/>
                </a:path>
              </a:pathLst>
            </a:custGeom>
            <a:solidFill>
              <a:srgbClr val="493E2B"/>
            </a:solidFill>
          </p:spPr>
        </p:sp>
        <p:sp>
          <p:nvSpPr>
            <p:cNvPr name="TextBox 7" id="7"/>
            <p:cNvSpPr txBox="true"/>
            <p:nvPr/>
          </p:nvSpPr>
          <p:spPr>
            <a:xfrm>
              <a:off x="0" y="-38100"/>
              <a:ext cx="1308431" cy="485469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9001582" y="4553506"/>
            <a:ext cx="8911750" cy="5025101"/>
          </a:xfrm>
          <a:prstGeom prst="rect">
            <a:avLst/>
          </a:prstGeom>
        </p:spPr>
        <p:txBody>
          <a:bodyPr anchor="t" rtlCol="false" tIns="0" lIns="0" bIns="0" rIns="0">
            <a:spAutoFit/>
          </a:bodyPr>
          <a:lstStyle/>
          <a:p>
            <a:pPr algn="l" marL="512337" indent="-256169" lvl="1">
              <a:lnSpc>
                <a:spcPts val="3322"/>
              </a:lnSpc>
              <a:buFont typeface="Arial"/>
              <a:buChar char="•"/>
            </a:pPr>
            <a:r>
              <a:rPr lang="en-US" sz="2373">
                <a:solidFill>
                  <a:srgbClr val="EFEFEF"/>
                </a:solidFill>
                <a:latin typeface="DM Serif Display"/>
                <a:ea typeface="DM Serif Display"/>
                <a:cs typeface="DM Serif Display"/>
                <a:sym typeface="DM Serif Display"/>
              </a:rPr>
              <a:t>Tip Amount: Amount of tip</a:t>
            </a:r>
          </a:p>
          <a:p>
            <a:pPr algn="l" marL="512337" indent="-256169" lvl="1">
              <a:lnSpc>
                <a:spcPts val="3322"/>
              </a:lnSpc>
              <a:buFont typeface="Arial"/>
              <a:buChar char="•"/>
            </a:pPr>
            <a:r>
              <a:rPr lang="en-US" sz="2373">
                <a:solidFill>
                  <a:srgbClr val="EFEFEF"/>
                </a:solidFill>
                <a:latin typeface="DM Serif Display"/>
                <a:ea typeface="DM Serif Display"/>
                <a:cs typeface="DM Serif Display"/>
                <a:sym typeface="DM Serif Display"/>
              </a:rPr>
              <a:t>Tolls Amount: Amount of tolls paid in a trip</a:t>
            </a:r>
          </a:p>
          <a:p>
            <a:pPr algn="l" marL="512337" indent="-256169" lvl="1">
              <a:lnSpc>
                <a:spcPts val="3322"/>
              </a:lnSpc>
              <a:buFont typeface="Arial"/>
              <a:buChar char="•"/>
            </a:pPr>
            <a:r>
              <a:rPr lang="en-US" sz="2373">
                <a:solidFill>
                  <a:srgbClr val="EFEFEF"/>
                </a:solidFill>
                <a:latin typeface="DM Serif Display"/>
                <a:ea typeface="DM Serif Display"/>
                <a:cs typeface="DM Serif Display"/>
                <a:sym typeface="DM Serif Display"/>
              </a:rPr>
              <a:t>Improvement Surcharge: $0.30 improvement surcharge assessed on hailed trips at the flag drop. The improvement surcharge began being levied in 2015.</a:t>
            </a:r>
          </a:p>
          <a:p>
            <a:pPr algn="l" marL="512337" indent="-256169" lvl="1">
              <a:lnSpc>
                <a:spcPts val="3322"/>
              </a:lnSpc>
              <a:buFont typeface="Arial"/>
              <a:buChar char="•"/>
            </a:pPr>
            <a:r>
              <a:rPr lang="en-US" sz="2373">
                <a:solidFill>
                  <a:srgbClr val="EFEFEF"/>
                </a:solidFill>
                <a:latin typeface="DM Serif Display"/>
                <a:ea typeface="DM Serif Display"/>
                <a:cs typeface="DM Serif Display"/>
                <a:sym typeface="DM Serif Display"/>
              </a:rPr>
              <a:t>Total Amount: Amount charged to passengers. Cash Tips excluded</a:t>
            </a:r>
          </a:p>
          <a:p>
            <a:pPr algn="l" marL="512337" indent="-256169" lvl="1">
              <a:lnSpc>
                <a:spcPts val="3322"/>
              </a:lnSpc>
              <a:buFont typeface="Arial"/>
              <a:buChar char="•"/>
            </a:pPr>
            <a:r>
              <a:rPr lang="en-US" sz="2373">
                <a:solidFill>
                  <a:srgbClr val="EFEFEF"/>
                </a:solidFill>
                <a:latin typeface="DM Serif Display"/>
                <a:ea typeface="DM Serif Display"/>
                <a:cs typeface="DM Serif Display"/>
                <a:sym typeface="DM Serif Display"/>
              </a:rPr>
              <a:t>Payment Type: type of payment (1= Credit Card; 2=cash; 3=No Charge; 4=Dispute; 5 = Unknown; 6=Voided Trip)</a:t>
            </a:r>
          </a:p>
          <a:p>
            <a:pPr algn="l" marL="512337" indent="-256169" lvl="1">
              <a:lnSpc>
                <a:spcPts val="3322"/>
              </a:lnSpc>
              <a:buFont typeface="Arial"/>
              <a:buChar char="•"/>
            </a:pPr>
            <a:r>
              <a:rPr lang="en-US" sz="2373">
                <a:solidFill>
                  <a:srgbClr val="EFEFEF"/>
                </a:solidFill>
                <a:latin typeface="DM Serif Display"/>
                <a:ea typeface="DM Serif Display"/>
                <a:cs typeface="DM Serif Display"/>
                <a:sym typeface="DM Serif Display"/>
              </a:rPr>
              <a:t>Trip Type: type of taxi trip (1=Street-hail; 2=dispatch)</a:t>
            </a:r>
          </a:p>
          <a:p>
            <a:pPr algn="l" marL="512337" indent="-256169" lvl="1">
              <a:lnSpc>
                <a:spcPts val="3322"/>
              </a:lnSpc>
              <a:buFont typeface="Arial"/>
              <a:buChar char="•"/>
            </a:pPr>
            <a:r>
              <a:rPr lang="en-US" sz="2373">
                <a:solidFill>
                  <a:srgbClr val="EFEFEF"/>
                </a:solidFill>
                <a:latin typeface="DM Serif Display"/>
                <a:ea typeface="DM Serif Display"/>
                <a:cs typeface="DM Serif Display"/>
                <a:sym typeface="DM Serif Display"/>
              </a:rPr>
              <a:t>Congestion surcharge: Amount added to the payment due to congestion</a:t>
            </a:r>
          </a:p>
        </p:txBody>
      </p:sp>
      <p:sp>
        <p:nvSpPr>
          <p:cNvPr name="TextBox 9" id="9"/>
          <p:cNvSpPr txBox="true"/>
          <p:nvPr/>
        </p:nvSpPr>
        <p:spPr>
          <a:xfrm rot="0">
            <a:off x="374668" y="4678502"/>
            <a:ext cx="8329141" cy="4794159"/>
          </a:xfrm>
          <a:prstGeom prst="rect">
            <a:avLst/>
          </a:prstGeom>
        </p:spPr>
        <p:txBody>
          <a:bodyPr anchor="t" rtlCol="false" tIns="0" lIns="0" bIns="0" rIns="0">
            <a:spAutoFit/>
          </a:bodyPr>
          <a:lstStyle/>
          <a:p>
            <a:pPr algn="l" marL="428451" indent="-214225" lvl="1">
              <a:lnSpc>
                <a:spcPts val="2778"/>
              </a:lnSpc>
              <a:buFont typeface="Arial"/>
              <a:buChar char="•"/>
            </a:pPr>
            <a:r>
              <a:rPr lang="en-US" sz="1984">
                <a:solidFill>
                  <a:srgbClr val="EFEFEF"/>
                </a:solidFill>
                <a:latin typeface="DM Serif Display"/>
                <a:ea typeface="DM Serif Display"/>
                <a:cs typeface="DM Serif Display"/>
                <a:sym typeface="DM Serif Display"/>
              </a:rPr>
              <a:t>VendorID: ID of vendors</a:t>
            </a:r>
          </a:p>
          <a:p>
            <a:pPr algn="l" marL="428451" indent="-214225" lvl="1">
              <a:lnSpc>
                <a:spcPts val="2778"/>
              </a:lnSpc>
              <a:buFont typeface="Arial"/>
              <a:buChar char="•"/>
            </a:pPr>
            <a:r>
              <a:rPr lang="en-US" sz="1984">
                <a:solidFill>
                  <a:srgbClr val="EFEFEF"/>
                </a:solidFill>
                <a:latin typeface="DM Serif Display"/>
                <a:ea typeface="DM Serif Display"/>
                <a:cs typeface="DM Serif Display"/>
                <a:sym typeface="DM Serif Display"/>
              </a:rPr>
              <a:t>Lpep Pickup Datetime: Datetime where a passenger is picked up</a:t>
            </a:r>
          </a:p>
          <a:p>
            <a:pPr algn="l" marL="428451" indent="-214225" lvl="1">
              <a:lnSpc>
                <a:spcPts val="2778"/>
              </a:lnSpc>
              <a:buFont typeface="Arial"/>
              <a:buChar char="•"/>
            </a:pPr>
            <a:r>
              <a:rPr lang="en-US" sz="1984">
                <a:solidFill>
                  <a:srgbClr val="EFEFEF"/>
                </a:solidFill>
                <a:latin typeface="DM Serif Display"/>
                <a:ea typeface="DM Serif Display"/>
                <a:cs typeface="DM Serif Display"/>
                <a:sym typeface="DM Serif Display"/>
              </a:rPr>
              <a:t>Lpep Dropoff Datetime: Datetime where a passenger is dropped off</a:t>
            </a:r>
          </a:p>
          <a:p>
            <a:pPr algn="l" marL="428451" indent="-214225" lvl="1">
              <a:lnSpc>
                <a:spcPts val="2778"/>
              </a:lnSpc>
              <a:buFont typeface="Arial"/>
              <a:buChar char="•"/>
            </a:pPr>
            <a:r>
              <a:rPr lang="en-US" sz="1984">
                <a:solidFill>
                  <a:srgbClr val="EFEFEF"/>
                </a:solidFill>
                <a:latin typeface="DM Serif Display"/>
                <a:ea typeface="DM Serif Display"/>
                <a:cs typeface="DM Serif Display"/>
                <a:sym typeface="DM Serif Display"/>
              </a:rPr>
              <a:t>Store and Forward Flag: To Flag whether the trip record was held in the vehicle memory before sending it to the vendor. (Yes or No)</a:t>
            </a:r>
          </a:p>
          <a:p>
            <a:pPr algn="l" marL="428451" indent="-214225" lvl="1">
              <a:lnSpc>
                <a:spcPts val="2778"/>
              </a:lnSpc>
              <a:buFont typeface="Arial"/>
              <a:buChar char="•"/>
            </a:pPr>
            <a:r>
              <a:rPr lang="en-US" sz="1984">
                <a:solidFill>
                  <a:srgbClr val="EFEFEF"/>
                </a:solidFill>
                <a:latin typeface="DM Serif Display"/>
                <a:ea typeface="DM Serif Display"/>
                <a:cs typeface="DM Serif Display"/>
                <a:sym typeface="DM Serif Display"/>
              </a:rPr>
              <a:t>RateCodeID: Final Rate Code, in effect at the end of the trip (1=std; 2=JFK; 3=Newark; 4=Nassau|Westchester; 5=Nego Fare; 6=Group Fare)</a:t>
            </a:r>
          </a:p>
          <a:p>
            <a:pPr algn="l" marL="428451" indent="-214225" lvl="1">
              <a:lnSpc>
                <a:spcPts val="2778"/>
              </a:lnSpc>
              <a:buFont typeface="Arial"/>
              <a:buChar char="•"/>
            </a:pPr>
            <a:r>
              <a:rPr lang="en-US" sz="1984">
                <a:solidFill>
                  <a:srgbClr val="EFEFEF"/>
                </a:solidFill>
                <a:latin typeface="DM Serif Display"/>
                <a:ea typeface="DM Serif Display"/>
                <a:cs typeface="DM Serif Display"/>
                <a:sym typeface="DM Serif Display"/>
              </a:rPr>
              <a:t>Pickup LocationID: ID of location where a passenger is picked up</a:t>
            </a:r>
          </a:p>
          <a:p>
            <a:pPr algn="l" marL="428451" indent="-214225" lvl="1">
              <a:lnSpc>
                <a:spcPts val="2778"/>
              </a:lnSpc>
              <a:buFont typeface="Arial"/>
              <a:buChar char="•"/>
            </a:pPr>
            <a:r>
              <a:rPr lang="en-US" sz="1984">
                <a:solidFill>
                  <a:srgbClr val="EFEFEF"/>
                </a:solidFill>
                <a:latin typeface="DM Serif Display"/>
                <a:ea typeface="DM Serif Display"/>
                <a:cs typeface="DM Serif Display"/>
                <a:sym typeface="DM Serif Display"/>
              </a:rPr>
              <a:t>Dropoff LocationID : ID of location where a passenger is dropped off</a:t>
            </a:r>
          </a:p>
          <a:p>
            <a:pPr algn="l" marL="428451" indent="-214225" lvl="1">
              <a:lnSpc>
                <a:spcPts val="2778"/>
              </a:lnSpc>
              <a:buFont typeface="Arial"/>
              <a:buChar char="•"/>
            </a:pPr>
            <a:r>
              <a:rPr lang="en-US" sz="1984">
                <a:solidFill>
                  <a:srgbClr val="EFEFEF"/>
                </a:solidFill>
                <a:latin typeface="DM Serif Display"/>
                <a:ea typeface="DM Serif Display"/>
                <a:cs typeface="DM Serif Display"/>
                <a:sym typeface="DM Serif Display"/>
              </a:rPr>
              <a:t>Passenger Count: Number of passenger in a trip</a:t>
            </a:r>
          </a:p>
          <a:p>
            <a:pPr algn="l" marL="428451" indent="-214225" lvl="1">
              <a:lnSpc>
                <a:spcPts val="2778"/>
              </a:lnSpc>
              <a:buFont typeface="Arial"/>
              <a:buChar char="•"/>
            </a:pPr>
            <a:r>
              <a:rPr lang="en-US" sz="1984">
                <a:solidFill>
                  <a:srgbClr val="EFEFEF"/>
                </a:solidFill>
                <a:latin typeface="DM Serif Display"/>
                <a:ea typeface="DM Serif Display"/>
                <a:cs typeface="DM Serif Display"/>
                <a:sym typeface="DM Serif Display"/>
              </a:rPr>
              <a:t>Trip Distance: Distance of a trip</a:t>
            </a:r>
          </a:p>
          <a:p>
            <a:pPr algn="l" marL="428451" indent="-214225" lvl="1">
              <a:lnSpc>
                <a:spcPts val="2778"/>
              </a:lnSpc>
              <a:buFont typeface="Arial"/>
              <a:buChar char="•"/>
            </a:pPr>
            <a:r>
              <a:rPr lang="en-US" sz="1984">
                <a:solidFill>
                  <a:srgbClr val="EFEFEF"/>
                </a:solidFill>
                <a:latin typeface="DM Serif Display"/>
                <a:ea typeface="DM Serif Display"/>
                <a:cs typeface="DM Serif Display"/>
                <a:sym typeface="DM Serif Display"/>
              </a:rPr>
              <a:t>Fare Amount: Amount of fare</a:t>
            </a:r>
          </a:p>
          <a:p>
            <a:pPr algn="l" marL="428451" indent="-214225" lvl="1">
              <a:lnSpc>
                <a:spcPts val="2778"/>
              </a:lnSpc>
              <a:buFont typeface="Arial"/>
              <a:buChar char="•"/>
            </a:pPr>
            <a:r>
              <a:rPr lang="en-US" sz="1984">
                <a:solidFill>
                  <a:srgbClr val="EFEFEF"/>
                </a:solidFill>
                <a:latin typeface="DM Serif Display"/>
                <a:ea typeface="DM Serif Display"/>
                <a:cs typeface="DM Serif Display"/>
                <a:sym typeface="DM Serif Display"/>
              </a:rPr>
              <a:t>Extra: Surcharges 0.50$ rush hour or 1$ overnight charges</a:t>
            </a:r>
          </a:p>
          <a:p>
            <a:pPr algn="l" marL="428451" indent="-214225" lvl="1">
              <a:lnSpc>
                <a:spcPts val="2778"/>
              </a:lnSpc>
              <a:buFont typeface="Arial"/>
              <a:buChar char="•"/>
            </a:pPr>
            <a:r>
              <a:rPr lang="en-US" sz="1984">
                <a:solidFill>
                  <a:srgbClr val="EFEFEF"/>
                </a:solidFill>
                <a:latin typeface="DM Serif Display"/>
                <a:ea typeface="DM Serif Display"/>
                <a:cs typeface="DM Serif Display"/>
                <a:sym typeface="DM Serif Display"/>
              </a:rPr>
              <a:t>MTA Tax: Automatically truggered based on the metered rate in use.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grpSp>
        <p:nvGrpSpPr>
          <p:cNvPr name="Group 3" id="3"/>
          <p:cNvGrpSpPr/>
          <p:nvPr/>
        </p:nvGrpSpPr>
        <p:grpSpPr>
          <a:xfrm rot="-5400000">
            <a:off x="6660025" y="-2049369"/>
            <a:ext cx="4967951" cy="18288000"/>
            <a:chOff x="0" y="0"/>
            <a:chExt cx="1308431" cy="4816593"/>
          </a:xfrm>
        </p:grpSpPr>
        <p:sp>
          <p:nvSpPr>
            <p:cNvPr name="Freeform 4" id="4"/>
            <p:cNvSpPr/>
            <p:nvPr/>
          </p:nvSpPr>
          <p:spPr>
            <a:xfrm flipH="false" flipV="false" rot="0">
              <a:off x="0" y="0"/>
              <a:ext cx="1308431" cy="4816592"/>
            </a:xfrm>
            <a:custGeom>
              <a:avLst/>
              <a:gdLst/>
              <a:ahLst/>
              <a:cxnLst/>
              <a:rect r="r" b="b" t="t" l="l"/>
              <a:pathLst>
                <a:path h="4816592" w="1308431">
                  <a:moveTo>
                    <a:pt x="0" y="0"/>
                  </a:moveTo>
                  <a:lnTo>
                    <a:pt x="1308431" y="0"/>
                  </a:lnTo>
                  <a:lnTo>
                    <a:pt x="1308431" y="4816592"/>
                  </a:lnTo>
                  <a:lnTo>
                    <a:pt x="0" y="4816592"/>
                  </a:lnTo>
                  <a:close/>
                </a:path>
              </a:pathLst>
            </a:custGeom>
            <a:solidFill>
              <a:srgbClr val="493E2B"/>
            </a:solidFill>
          </p:spPr>
        </p:sp>
        <p:sp>
          <p:nvSpPr>
            <p:cNvPr name="TextBox 5" id="5"/>
            <p:cNvSpPr txBox="true"/>
            <p:nvPr/>
          </p:nvSpPr>
          <p:spPr>
            <a:xfrm>
              <a:off x="0" y="-38100"/>
              <a:ext cx="1308431" cy="485469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28700" y="2266517"/>
            <a:ext cx="7041902" cy="7597841"/>
          </a:xfrm>
          <a:custGeom>
            <a:avLst/>
            <a:gdLst/>
            <a:ahLst/>
            <a:cxnLst/>
            <a:rect r="r" b="b" t="t" l="l"/>
            <a:pathLst>
              <a:path h="7597841" w="7041902">
                <a:moveTo>
                  <a:pt x="0" y="0"/>
                </a:moveTo>
                <a:lnTo>
                  <a:pt x="7041902" y="0"/>
                </a:lnTo>
                <a:lnTo>
                  <a:pt x="7041902" y="7597842"/>
                </a:lnTo>
                <a:lnTo>
                  <a:pt x="0" y="7597842"/>
                </a:lnTo>
                <a:lnTo>
                  <a:pt x="0" y="0"/>
                </a:lnTo>
                <a:close/>
              </a:path>
            </a:pathLst>
          </a:custGeom>
          <a:blipFill>
            <a:blip r:embed="rId3"/>
            <a:stretch>
              <a:fillRect l="0" t="0" r="0" b="0"/>
            </a:stretch>
          </a:blipFill>
        </p:spPr>
      </p:sp>
      <p:sp>
        <p:nvSpPr>
          <p:cNvPr name="TextBox 7" id="7"/>
          <p:cNvSpPr txBox="true"/>
          <p:nvPr/>
        </p:nvSpPr>
        <p:spPr>
          <a:xfrm rot="0">
            <a:off x="4058647" y="201822"/>
            <a:ext cx="10170706"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Data Understanding</a:t>
            </a:r>
          </a:p>
        </p:txBody>
      </p:sp>
      <p:sp>
        <p:nvSpPr>
          <p:cNvPr name="TextBox 8" id="8"/>
          <p:cNvSpPr txBox="true"/>
          <p:nvPr/>
        </p:nvSpPr>
        <p:spPr>
          <a:xfrm rot="0">
            <a:off x="8950417" y="4914899"/>
            <a:ext cx="8308883" cy="1335959"/>
          </a:xfrm>
          <a:prstGeom prst="rect">
            <a:avLst/>
          </a:prstGeom>
        </p:spPr>
        <p:txBody>
          <a:bodyPr anchor="t" rtlCol="false" tIns="0" lIns="0" bIns="0" rIns="0">
            <a:spAutoFit/>
          </a:bodyPr>
          <a:lstStyle/>
          <a:p>
            <a:pPr algn="l">
              <a:lnSpc>
                <a:spcPts val="5341"/>
              </a:lnSpc>
            </a:pPr>
            <a:r>
              <a:rPr lang="en-US" sz="3815">
                <a:solidFill>
                  <a:srgbClr val="EFEFEF"/>
                </a:solidFill>
                <a:latin typeface="The Seasons"/>
                <a:ea typeface="The Seasons"/>
                <a:cs typeface="The Seasons"/>
                <a:sym typeface="The Seasons"/>
              </a:rPr>
              <a:t>NYC TLC dataset contains of 68210 rows of data and 20 columns of data</a:t>
            </a:r>
          </a:p>
        </p:txBody>
      </p:sp>
      <p:sp>
        <p:nvSpPr>
          <p:cNvPr name="TextBox 9" id="9"/>
          <p:cNvSpPr txBox="true"/>
          <p:nvPr/>
        </p:nvSpPr>
        <p:spPr>
          <a:xfrm rot="0">
            <a:off x="9144000" y="6888970"/>
            <a:ext cx="8308883" cy="2683110"/>
          </a:xfrm>
          <a:prstGeom prst="rect">
            <a:avLst/>
          </a:prstGeom>
        </p:spPr>
        <p:txBody>
          <a:bodyPr anchor="t" rtlCol="false" tIns="0" lIns="0" bIns="0" rIns="0">
            <a:spAutoFit/>
          </a:bodyPr>
          <a:lstStyle/>
          <a:p>
            <a:pPr algn="l">
              <a:lnSpc>
                <a:spcPts val="5341"/>
              </a:lnSpc>
            </a:pPr>
            <a:r>
              <a:rPr lang="en-US" sz="3815">
                <a:solidFill>
                  <a:srgbClr val="EFEFEF"/>
                </a:solidFill>
                <a:latin typeface="The Seasons"/>
                <a:ea typeface="The Seasons"/>
                <a:cs typeface="The Seasons"/>
                <a:sym typeface="The Seasons"/>
              </a:rPr>
              <a:t>info() function shows that ‘ehail_fee’ columns has 0 non-null count, which means all of its content are NULL value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1028700" y="1802337"/>
            <a:ext cx="16230600" cy="2859677"/>
          </a:xfrm>
          <a:custGeom>
            <a:avLst/>
            <a:gdLst/>
            <a:ahLst/>
            <a:cxnLst/>
            <a:rect r="r" b="b" t="t" l="l"/>
            <a:pathLst>
              <a:path h="2859677" w="16230600">
                <a:moveTo>
                  <a:pt x="0" y="0"/>
                </a:moveTo>
                <a:lnTo>
                  <a:pt x="16230600" y="0"/>
                </a:lnTo>
                <a:lnTo>
                  <a:pt x="16230600" y="2859677"/>
                </a:lnTo>
                <a:lnTo>
                  <a:pt x="0" y="2859677"/>
                </a:lnTo>
                <a:lnTo>
                  <a:pt x="0" y="0"/>
                </a:lnTo>
                <a:close/>
              </a:path>
            </a:pathLst>
          </a:custGeom>
          <a:blipFill>
            <a:blip r:embed="rId3"/>
            <a:stretch>
              <a:fillRect l="0" t="0" r="0" b="0"/>
            </a:stretch>
          </a:blipFill>
        </p:spPr>
      </p:sp>
      <p:sp>
        <p:nvSpPr>
          <p:cNvPr name="TextBox 4" id="4"/>
          <p:cNvSpPr txBox="true"/>
          <p:nvPr/>
        </p:nvSpPr>
        <p:spPr>
          <a:xfrm rot="0">
            <a:off x="4058647" y="201822"/>
            <a:ext cx="10170706"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Data Understanding</a:t>
            </a:r>
          </a:p>
        </p:txBody>
      </p:sp>
      <p:grpSp>
        <p:nvGrpSpPr>
          <p:cNvPr name="Group 5" id="5"/>
          <p:cNvGrpSpPr/>
          <p:nvPr/>
        </p:nvGrpSpPr>
        <p:grpSpPr>
          <a:xfrm rot="-5400000">
            <a:off x="6793971" y="-1915422"/>
            <a:ext cx="4700058" cy="18288000"/>
            <a:chOff x="0" y="0"/>
            <a:chExt cx="1237875" cy="4816593"/>
          </a:xfrm>
        </p:grpSpPr>
        <p:sp>
          <p:nvSpPr>
            <p:cNvPr name="Freeform 6" id="6"/>
            <p:cNvSpPr/>
            <p:nvPr/>
          </p:nvSpPr>
          <p:spPr>
            <a:xfrm flipH="false" flipV="false" rot="0">
              <a:off x="0" y="0"/>
              <a:ext cx="1237875" cy="4816592"/>
            </a:xfrm>
            <a:custGeom>
              <a:avLst/>
              <a:gdLst/>
              <a:ahLst/>
              <a:cxnLst/>
              <a:rect r="r" b="b" t="t" l="l"/>
              <a:pathLst>
                <a:path h="4816592" w="1237875">
                  <a:moveTo>
                    <a:pt x="0" y="0"/>
                  </a:moveTo>
                  <a:lnTo>
                    <a:pt x="1237875" y="0"/>
                  </a:lnTo>
                  <a:lnTo>
                    <a:pt x="1237875" y="4816592"/>
                  </a:lnTo>
                  <a:lnTo>
                    <a:pt x="0" y="4816592"/>
                  </a:lnTo>
                  <a:close/>
                </a:path>
              </a:pathLst>
            </a:custGeom>
            <a:solidFill>
              <a:srgbClr val="493E2B"/>
            </a:solidFill>
          </p:spPr>
        </p:sp>
        <p:sp>
          <p:nvSpPr>
            <p:cNvPr name="TextBox 7" id="7"/>
            <p:cNvSpPr txBox="true"/>
            <p:nvPr/>
          </p:nvSpPr>
          <p:spPr>
            <a:xfrm>
              <a:off x="0" y="-38100"/>
              <a:ext cx="1237875" cy="485469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5536376" y="5682858"/>
            <a:ext cx="11916507" cy="3356685"/>
          </a:xfrm>
          <a:prstGeom prst="rect">
            <a:avLst/>
          </a:prstGeom>
        </p:spPr>
        <p:txBody>
          <a:bodyPr anchor="t" rtlCol="false" tIns="0" lIns="0" bIns="0" rIns="0">
            <a:spAutoFit/>
          </a:bodyPr>
          <a:lstStyle/>
          <a:p>
            <a:pPr algn="l">
              <a:lnSpc>
                <a:spcPts val="5341"/>
              </a:lnSpc>
            </a:pPr>
            <a:r>
              <a:rPr lang="en-US" sz="3815">
                <a:solidFill>
                  <a:srgbClr val="EFEFEF"/>
                </a:solidFill>
                <a:latin typeface="The Seasons"/>
                <a:ea typeface="The Seasons"/>
                <a:cs typeface="The Seasons"/>
                <a:sym typeface="The Seasons"/>
              </a:rPr>
              <a:t>describe() function also shows that ‘ehail_fee’ columns has NaN value, and the count is 0.0, that means the column has only NULL value. Same result with the function isnull(), where we sum the result of NULL values on each columns.</a:t>
            </a:r>
          </a:p>
        </p:txBody>
      </p:sp>
      <p:sp>
        <p:nvSpPr>
          <p:cNvPr name="Freeform 9" id="9"/>
          <p:cNvSpPr/>
          <p:nvPr/>
        </p:nvSpPr>
        <p:spPr>
          <a:xfrm flipH="false" flipV="false" rot="0">
            <a:off x="1653783" y="4878549"/>
            <a:ext cx="2919614" cy="4874168"/>
          </a:xfrm>
          <a:custGeom>
            <a:avLst/>
            <a:gdLst/>
            <a:ahLst/>
            <a:cxnLst/>
            <a:rect r="r" b="b" t="t" l="l"/>
            <a:pathLst>
              <a:path h="4874168" w="2919614">
                <a:moveTo>
                  <a:pt x="0" y="0"/>
                </a:moveTo>
                <a:lnTo>
                  <a:pt x="2919615" y="0"/>
                </a:lnTo>
                <a:lnTo>
                  <a:pt x="2919615" y="4874167"/>
                </a:lnTo>
                <a:lnTo>
                  <a:pt x="0" y="4874167"/>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493531" y="2258654"/>
            <a:ext cx="4192770" cy="6999646"/>
          </a:xfrm>
          <a:custGeom>
            <a:avLst/>
            <a:gdLst/>
            <a:ahLst/>
            <a:cxnLst/>
            <a:rect r="r" b="b" t="t" l="l"/>
            <a:pathLst>
              <a:path h="6999646" w="4192770">
                <a:moveTo>
                  <a:pt x="0" y="0"/>
                </a:moveTo>
                <a:lnTo>
                  <a:pt x="4192770" y="0"/>
                </a:lnTo>
                <a:lnTo>
                  <a:pt x="4192770" y="6999646"/>
                </a:lnTo>
                <a:lnTo>
                  <a:pt x="0" y="6999646"/>
                </a:lnTo>
                <a:lnTo>
                  <a:pt x="0" y="0"/>
                </a:lnTo>
                <a:close/>
              </a:path>
            </a:pathLst>
          </a:custGeom>
          <a:blipFill>
            <a:blip r:embed="rId3"/>
            <a:stretch>
              <a:fillRect l="0" t="0" r="0" b="0"/>
            </a:stretch>
          </a:blipFill>
        </p:spPr>
      </p:sp>
      <p:sp>
        <p:nvSpPr>
          <p:cNvPr name="TextBox 4" id="4"/>
          <p:cNvSpPr txBox="true"/>
          <p:nvPr/>
        </p:nvSpPr>
        <p:spPr>
          <a:xfrm rot="0">
            <a:off x="4058647" y="201822"/>
            <a:ext cx="10170706"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Data Cleaning</a:t>
            </a:r>
          </a:p>
        </p:txBody>
      </p:sp>
      <p:grpSp>
        <p:nvGrpSpPr>
          <p:cNvPr name="Group 5" id="5"/>
          <p:cNvGrpSpPr/>
          <p:nvPr/>
        </p:nvGrpSpPr>
        <p:grpSpPr>
          <a:xfrm rot="-5400000">
            <a:off x="11689025" y="3688025"/>
            <a:ext cx="10287000" cy="2910950"/>
            <a:chOff x="0" y="0"/>
            <a:chExt cx="2709333" cy="766670"/>
          </a:xfrm>
        </p:grpSpPr>
        <p:sp>
          <p:nvSpPr>
            <p:cNvPr name="Freeform 6" id="6"/>
            <p:cNvSpPr/>
            <p:nvPr/>
          </p:nvSpPr>
          <p:spPr>
            <a:xfrm flipH="false" flipV="false" rot="0">
              <a:off x="0" y="0"/>
              <a:ext cx="2709333" cy="766670"/>
            </a:xfrm>
            <a:custGeom>
              <a:avLst/>
              <a:gdLst/>
              <a:ahLst/>
              <a:cxnLst/>
              <a:rect r="r" b="b" t="t" l="l"/>
              <a:pathLst>
                <a:path h="766670" w="2709333">
                  <a:moveTo>
                    <a:pt x="0" y="0"/>
                  </a:moveTo>
                  <a:lnTo>
                    <a:pt x="2709333" y="0"/>
                  </a:lnTo>
                  <a:lnTo>
                    <a:pt x="2709333" y="766670"/>
                  </a:lnTo>
                  <a:lnTo>
                    <a:pt x="0" y="766670"/>
                  </a:lnTo>
                  <a:close/>
                </a:path>
              </a:pathLst>
            </a:custGeom>
            <a:solidFill>
              <a:srgbClr val="493E2B"/>
            </a:solidFill>
          </p:spPr>
        </p:sp>
        <p:sp>
          <p:nvSpPr>
            <p:cNvPr name="TextBox 7" id="7"/>
            <p:cNvSpPr txBox="true"/>
            <p:nvPr/>
          </p:nvSpPr>
          <p:spPr>
            <a:xfrm>
              <a:off x="0" y="-38100"/>
              <a:ext cx="2709333" cy="80477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5876926" y="3520620"/>
            <a:ext cx="8308883" cy="3356685"/>
          </a:xfrm>
          <a:prstGeom prst="rect">
            <a:avLst/>
          </a:prstGeom>
        </p:spPr>
        <p:txBody>
          <a:bodyPr anchor="t" rtlCol="false" tIns="0" lIns="0" bIns="0" rIns="0">
            <a:spAutoFit/>
          </a:bodyPr>
          <a:lstStyle/>
          <a:p>
            <a:pPr algn="l">
              <a:lnSpc>
                <a:spcPts val="5341"/>
              </a:lnSpc>
            </a:pPr>
            <a:r>
              <a:rPr lang="en-US" sz="3815">
                <a:solidFill>
                  <a:srgbClr val="000000"/>
                </a:solidFill>
                <a:latin typeface="The Seasons"/>
                <a:ea typeface="The Seasons"/>
                <a:cs typeface="The Seasons"/>
                <a:sym typeface="The Seasons"/>
              </a:rPr>
              <a:t>Now that we know about the NULL values on each column. We shall treat them by either dropping the off of our dataset or filling them with proper fillings.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grpSp>
        <p:nvGrpSpPr>
          <p:cNvPr name="Group 3" id="3"/>
          <p:cNvGrpSpPr/>
          <p:nvPr/>
        </p:nvGrpSpPr>
        <p:grpSpPr>
          <a:xfrm rot="-5400000">
            <a:off x="11689025" y="3688025"/>
            <a:ext cx="10287000" cy="2910950"/>
            <a:chOff x="0" y="0"/>
            <a:chExt cx="2709333" cy="766670"/>
          </a:xfrm>
        </p:grpSpPr>
        <p:sp>
          <p:nvSpPr>
            <p:cNvPr name="Freeform 4" id="4"/>
            <p:cNvSpPr/>
            <p:nvPr/>
          </p:nvSpPr>
          <p:spPr>
            <a:xfrm flipH="false" flipV="false" rot="0">
              <a:off x="0" y="0"/>
              <a:ext cx="2709333" cy="766670"/>
            </a:xfrm>
            <a:custGeom>
              <a:avLst/>
              <a:gdLst/>
              <a:ahLst/>
              <a:cxnLst/>
              <a:rect r="r" b="b" t="t" l="l"/>
              <a:pathLst>
                <a:path h="766670" w="2709333">
                  <a:moveTo>
                    <a:pt x="0" y="0"/>
                  </a:moveTo>
                  <a:lnTo>
                    <a:pt x="2709333" y="0"/>
                  </a:lnTo>
                  <a:lnTo>
                    <a:pt x="2709333" y="766670"/>
                  </a:lnTo>
                  <a:lnTo>
                    <a:pt x="0" y="766670"/>
                  </a:lnTo>
                  <a:close/>
                </a:path>
              </a:pathLst>
            </a:custGeom>
            <a:solidFill>
              <a:srgbClr val="493E2B"/>
            </a:solidFill>
          </p:spPr>
        </p:sp>
        <p:sp>
          <p:nvSpPr>
            <p:cNvPr name="TextBox 5" id="5"/>
            <p:cNvSpPr txBox="true"/>
            <p:nvPr/>
          </p:nvSpPr>
          <p:spPr>
            <a:xfrm>
              <a:off x="0" y="-38100"/>
              <a:ext cx="2709333" cy="80477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602089" y="3830931"/>
            <a:ext cx="4542925" cy="1147051"/>
          </a:xfrm>
          <a:custGeom>
            <a:avLst/>
            <a:gdLst/>
            <a:ahLst/>
            <a:cxnLst/>
            <a:rect r="r" b="b" t="t" l="l"/>
            <a:pathLst>
              <a:path h="1147051" w="4542925">
                <a:moveTo>
                  <a:pt x="0" y="0"/>
                </a:moveTo>
                <a:lnTo>
                  <a:pt x="4542925" y="0"/>
                </a:lnTo>
                <a:lnTo>
                  <a:pt x="4542925" y="1147050"/>
                </a:lnTo>
                <a:lnTo>
                  <a:pt x="0" y="1147050"/>
                </a:lnTo>
                <a:lnTo>
                  <a:pt x="0" y="0"/>
                </a:lnTo>
                <a:close/>
              </a:path>
            </a:pathLst>
          </a:custGeom>
          <a:blipFill>
            <a:blip r:embed="rId3"/>
            <a:stretch>
              <a:fillRect l="0" t="0" r="0" b="0"/>
            </a:stretch>
          </a:blipFill>
        </p:spPr>
      </p:sp>
      <p:sp>
        <p:nvSpPr>
          <p:cNvPr name="Freeform 7" id="7"/>
          <p:cNvSpPr/>
          <p:nvPr/>
        </p:nvSpPr>
        <p:spPr>
          <a:xfrm flipH="false" flipV="false" rot="0">
            <a:off x="5998776" y="3891570"/>
            <a:ext cx="9112253" cy="5579462"/>
          </a:xfrm>
          <a:custGeom>
            <a:avLst/>
            <a:gdLst/>
            <a:ahLst/>
            <a:cxnLst/>
            <a:rect r="r" b="b" t="t" l="l"/>
            <a:pathLst>
              <a:path h="5579462" w="9112253">
                <a:moveTo>
                  <a:pt x="0" y="0"/>
                </a:moveTo>
                <a:lnTo>
                  <a:pt x="9112253" y="0"/>
                </a:lnTo>
                <a:lnTo>
                  <a:pt x="9112253" y="5579463"/>
                </a:lnTo>
                <a:lnTo>
                  <a:pt x="0" y="5579463"/>
                </a:lnTo>
                <a:lnTo>
                  <a:pt x="0" y="0"/>
                </a:lnTo>
                <a:close/>
              </a:path>
            </a:pathLst>
          </a:custGeom>
          <a:blipFill>
            <a:blip r:embed="rId4"/>
            <a:stretch>
              <a:fillRect l="0" t="0" r="0" b="0"/>
            </a:stretch>
          </a:blipFill>
        </p:spPr>
      </p:sp>
      <p:sp>
        <p:nvSpPr>
          <p:cNvPr name="TextBox 8" id="8"/>
          <p:cNvSpPr txBox="true"/>
          <p:nvPr/>
        </p:nvSpPr>
        <p:spPr>
          <a:xfrm rot="0">
            <a:off x="4058647" y="201822"/>
            <a:ext cx="10170706" cy="1491832"/>
          </a:xfrm>
          <a:prstGeom prst="rect">
            <a:avLst/>
          </a:prstGeom>
        </p:spPr>
        <p:txBody>
          <a:bodyPr anchor="t" rtlCol="false" tIns="0" lIns="0" bIns="0" rIns="0">
            <a:spAutoFit/>
          </a:bodyPr>
          <a:lstStyle/>
          <a:p>
            <a:pPr algn="ctr">
              <a:lnSpc>
                <a:spcPts val="12271"/>
              </a:lnSpc>
            </a:pPr>
            <a:r>
              <a:rPr lang="en-US" sz="8765">
                <a:solidFill>
                  <a:srgbClr val="000000"/>
                </a:solidFill>
                <a:latin typeface="DM Serif Display"/>
                <a:ea typeface="DM Serif Display"/>
                <a:cs typeface="DM Serif Display"/>
                <a:sym typeface="DM Serif Display"/>
              </a:rPr>
              <a:t>Data Cleaning</a:t>
            </a:r>
          </a:p>
        </p:txBody>
      </p:sp>
      <p:sp>
        <p:nvSpPr>
          <p:cNvPr name="TextBox 9" id="9"/>
          <p:cNvSpPr txBox="true"/>
          <p:nvPr/>
        </p:nvSpPr>
        <p:spPr>
          <a:xfrm rot="0">
            <a:off x="602089" y="2435811"/>
            <a:ext cx="3870198" cy="1082921"/>
          </a:xfrm>
          <a:prstGeom prst="rect">
            <a:avLst/>
          </a:prstGeom>
        </p:spPr>
        <p:txBody>
          <a:bodyPr anchor="t" rtlCol="false" tIns="0" lIns="0" bIns="0" rIns="0">
            <a:spAutoFit/>
          </a:bodyPr>
          <a:lstStyle/>
          <a:p>
            <a:pPr algn="l" marL="672133" indent="-336066" lvl="1">
              <a:lnSpc>
                <a:spcPts val="4358"/>
              </a:lnSpc>
              <a:buFont typeface="Arial"/>
              <a:buChar char="•"/>
            </a:pPr>
            <a:r>
              <a:rPr lang="en-US" sz="3113">
                <a:solidFill>
                  <a:srgbClr val="000000"/>
                </a:solidFill>
                <a:latin typeface="DM Serif Display"/>
                <a:ea typeface="DM Serif Display"/>
                <a:cs typeface="DM Serif Display"/>
                <a:sym typeface="DM Serif Display"/>
              </a:rPr>
              <a:t>Dropping the ‘ehail_fee’column</a:t>
            </a:r>
          </a:p>
        </p:txBody>
      </p:sp>
      <p:sp>
        <p:nvSpPr>
          <p:cNvPr name="TextBox 10" id="10"/>
          <p:cNvSpPr txBox="true"/>
          <p:nvPr/>
        </p:nvSpPr>
        <p:spPr>
          <a:xfrm rot="0">
            <a:off x="5998776" y="2435811"/>
            <a:ext cx="4556126" cy="1082921"/>
          </a:xfrm>
          <a:prstGeom prst="rect">
            <a:avLst/>
          </a:prstGeom>
        </p:spPr>
        <p:txBody>
          <a:bodyPr anchor="t" rtlCol="false" tIns="0" lIns="0" bIns="0" rIns="0">
            <a:spAutoFit/>
          </a:bodyPr>
          <a:lstStyle/>
          <a:p>
            <a:pPr algn="l" marL="672133" indent="-336066" lvl="1">
              <a:lnSpc>
                <a:spcPts val="4358"/>
              </a:lnSpc>
              <a:buFont typeface="Arial"/>
              <a:buChar char="•"/>
            </a:pPr>
            <a:r>
              <a:rPr lang="en-US" sz="3113">
                <a:solidFill>
                  <a:srgbClr val="000000"/>
                </a:solidFill>
                <a:latin typeface="DM Serif Display"/>
                <a:ea typeface="DM Serif Display"/>
                <a:cs typeface="DM Serif Display"/>
                <a:sym typeface="DM Serif Display"/>
              </a:rPr>
              <a:t>Filling Missing Values in the Dataset</a:t>
            </a:r>
          </a:p>
        </p:txBody>
      </p:sp>
      <p:sp>
        <p:nvSpPr>
          <p:cNvPr name="TextBox 11" id="11"/>
          <p:cNvSpPr txBox="true"/>
          <p:nvPr/>
        </p:nvSpPr>
        <p:spPr>
          <a:xfrm rot="0">
            <a:off x="1127831" y="7617871"/>
            <a:ext cx="3344456" cy="1853162"/>
          </a:xfrm>
          <a:prstGeom prst="rect">
            <a:avLst/>
          </a:prstGeom>
        </p:spPr>
        <p:txBody>
          <a:bodyPr anchor="t" rtlCol="false" tIns="0" lIns="0" bIns="0" rIns="0">
            <a:spAutoFit/>
          </a:bodyPr>
          <a:lstStyle/>
          <a:p>
            <a:pPr algn="l">
              <a:lnSpc>
                <a:spcPts val="2978"/>
              </a:lnSpc>
              <a:spcBef>
                <a:spcPct val="0"/>
              </a:spcBef>
            </a:pPr>
            <a:r>
              <a:rPr lang="en-US" sz="2127">
                <a:solidFill>
                  <a:srgbClr val="000000"/>
                </a:solidFill>
                <a:latin typeface="DM Serif Display"/>
                <a:ea typeface="DM Serif Display"/>
                <a:cs typeface="DM Serif Display"/>
                <a:sym typeface="DM Serif Display"/>
              </a:rPr>
              <a:t>Payment Type:</a:t>
            </a:r>
          </a:p>
          <a:p>
            <a:pPr algn="l">
              <a:lnSpc>
                <a:spcPts val="2978"/>
              </a:lnSpc>
              <a:spcBef>
                <a:spcPct val="0"/>
              </a:spcBef>
            </a:pPr>
            <a:r>
              <a:rPr lang="en-US" sz="2127">
                <a:solidFill>
                  <a:srgbClr val="000000"/>
                </a:solidFill>
                <a:latin typeface="DM Serif Display"/>
                <a:ea typeface="DM Serif Display"/>
                <a:cs typeface="DM Serif Display"/>
                <a:sym typeface="DM Serif Display"/>
              </a:rPr>
              <a:t>type of payment (1= Credit Card; 2=cash; 3=No Charge; 4=Dispute; 5 = Unknown; 6=Voided Trip)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DAGKmFxRJf0</dc:identifier>
  <dcterms:modified xsi:type="dcterms:W3CDTF">2011-08-01T06:04:30Z</dcterms:modified>
  <cp:revision>1</cp:revision>
  <dc:title>NYC</dc:title>
</cp:coreProperties>
</file>